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7"/>
  </p:notesMasterIdLst>
  <p:sldIdLst>
    <p:sldId id="555" r:id="rId2"/>
    <p:sldId id="572" r:id="rId3"/>
    <p:sldId id="573" r:id="rId4"/>
    <p:sldId id="575" r:id="rId5"/>
    <p:sldId id="544" r:id="rId6"/>
    <p:sldId id="549" r:id="rId7"/>
    <p:sldId id="557" r:id="rId8"/>
    <p:sldId id="548" r:id="rId9"/>
    <p:sldId id="561" r:id="rId10"/>
    <p:sldId id="486" r:id="rId11"/>
    <p:sldId id="559" r:id="rId12"/>
    <p:sldId id="571" r:id="rId13"/>
    <p:sldId id="569" r:id="rId14"/>
    <p:sldId id="568" r:id="rId15"/>
    <p:sldId id="554" r:id="rId16"/>
  </p:sldIdLst>
  <p:sldSz cx="9144000" cy="6858000" type="screen4x3"/>
  <p:notesSz cx="6858000" cy="9144000"/>
  <p:defaultTextStyle>
    <a:defPPr>
      <a:defRPr lang="ru-RU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1CA855"/>
    <a:srgbClr val="CC0000"/>
    <a:srgbClr val="00AC00"/>
    <a:srgbClr val="00AC4E"/>
    <a:srgbClr val="00BC55"/>
    <a:srgbClr val="00F66F"/>
    <a:srgbClr val="2FE721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4" autoAdjust="0"/>
    <p:restoredTop sz="94532" autoAdjust="0"/>
  </p:normalViewPr>
  <p:slideViewPr>
    <p:cSldViewPr>
      <p:cViewPr varScale="1">
        <p:scale>
          <a:sx n="69" d="100"/>
          <a:sy n="69" d="100"/>
        </p:scale>
        <p:origin x="-1686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A6AF4C-A611-4C4A-8C70-6920B39AA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80847-EC1A-4356-A97E-D3FD7EC8846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0F290-51E1-4453-99E2-C351B2083F4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22F7E-2021-481D-B750-6F0B5DAF94D6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4015-887A-42EE-8DFB-B43EC360E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0034-E027-45CA-A374-2EB69D233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277-EFE1-4859-8649-5A7F24F40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BC8A-303F-48A8-9A66-F1741B684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411A-9DA4-4D4E-ABB7-438014B62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A0E5-77A7-4813-8AF9-A738541B6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BE56-5AB3-4528-BCFC-5FC6C82A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EAF7-97D6-4F17-838E-E03D5EDC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F134-7163-4C77-A5AD-F725FE25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0456-6AD8-40A9-A66F-9CC72008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43C0-2B93-42DA-A574-807151AC7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30C96A7-B6F4-4F1E-B23A-0D12483E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F9B6E2327BE2DAC4ABEC3B1AD6B56ED54B04DBDDABDE8CD45DF44BD4FA055CD5E38A86A3BEDz9mC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consultantplus://offline/ref=8F9B6E2327BE2DAC4ABEC3B1AD6B56ED54B04DBDDABDE8CD45DF44BD4FA055CD5E38A86A3BEDz9mE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4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000" b="1">
              <a:solidFill>
                <a:srgbClr val="1C5A97"/>
              </a:solidFill>
              <a:latin typeface="Franklin Gothic Medium Cond" pitchFamily="34" charset="0"/>
            </a:endParaRPr>
          </a:p>
          <a:p>
            <a:pPr algn="ctr" eaLnBrk="1" hangingPunct="1"/>
            <a:endParaRPr lang="ru-RU" altLang="ru-RU" sz="2000" b="1">
              <a:solidFill>
                <a:srgbClr val="1C5A97"/>
              </a:solidFill>
              <a:latin typeface="Franklin Gothic Medium Cond" pitchFamily="34" charset="0"/>
            </a:endParaRPr>
          </a:p>
        </p:txBody>
      </p:sp>
      <p:sp>
        <p:nvSpPr>
          <p:cNvPr id="14339" name="Скругленный прямоугольник 5"/>
          <p:cNvSpPr>
            <a:spLocks noChangeArrowheads="1"/>
          </p:cNvSpPr>
          <p:nvPr/>
        </p:nvSpPr>
        <p:spPr bwMode="auto">
          <a:xfrm>
            <a:off x="4355976" y="4653136"/>
            <a:ext cx="3930801" cy="1080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Петров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Юрий Алексеевич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Руководитель Управления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DEF6F1">
                  <a:lumMod val="25000"/>
                </a:srgbClr>
              </a:solidFill>
              <a:latin typeface="Franklin Gothic Medium Cond" pitchFamily="34" charset="0"/>
            </a:endParaRPr>
          </a:p>
        </p:txBody>
      </p:sp>
      <p:pic>
        <p:nvPicPr>
          <p:cNvPr id="26630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9552" y="2060848"/>
            <a:ext cx="8064896" cy="1368152"/>
          </a:xfrm>
          <a:prstGeom prst="roundRect">
            <a:avLst>
              <a:gd name="adj" fmla="val 227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Требования законодательства </a:t>
            </a:r>
          </a:p>
          <a:p>
            <a:pPr lvl="0"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Российской Федерации В Области Ветеринарии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2696"/>
            <a:ext cx="9144000" cy="14401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направленные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контроль </a:t>
            </a: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</a:t>
            </a: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214282" y="1285860"/>
            <a:ext cx="4178176" cy="23574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ч.1 ст.10.8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 РФ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ветеринарно-санитарных правил перевозки, перегона или убоя животных либо правил заготовки, переработки, хранения или реализации продуктов животноводства, за исключением случаев, предусмотренных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частями 2 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3 настоящей статьи, -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500 рублей до 1 тыс. рублей </a:t>
            </a: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3 тыс. до 5 тыс. рублей 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10 тыс. до 20 тыс. рублей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algn="just"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algn="just">
              <a:defRPr/>
            </a:pPr>
            <a:endParaRPr lang="ru-RU" dirty="0"/>
          </a:p>
        </p:txBody>
      </p:sp>
      <p:sp>
        <p:nvSpPr>
          <p:cNvPr id="22533" name="Скругленный прямоугольник 12"/>
          <p:cNvSpPr>
            <a:spLocks noChangeArrowheads="1"/>
          </p:cNvSpPr>
          <p:nvPr/>
        </p:nvSpPr>
        <p:spPr bwMode="auto">
          <a:xfrm>
            <a:off x="4572000" y="1857364"/>
            <a:ext cx="4178174" cy="33575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ч.3 ст.10.8 КоАП РФ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нарушение ветеринарно-санитарных правил сбора, утилизации и уничтожения биологических отходов, –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 4 тыс. до 5 тыс. рублей </a:t>
            </a: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20 тыс. до 40 тыс. рублей 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ИП без образования юридического лица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 от 40 тыс. до 50 тыс. рублей или административное приостановление деятельности на срок до 90 суток; 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500 тыс. до 700 тыс. рублей или административное приостановление деятельности на срок до 90 суток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Скругленный прямоугольник 17"/>
          <p:cNvSpPr>
            <a:spLocks noChangeArrowheads="1"/>
          </p:cNvSpPr>
          <p:nvPr/>
        </p:nvSpPr>
        <p:spPr bwMode="auto">
          <a:xfrm>
            <a:off x="179512" y="3857628"/>
            <a:ext cx="4178176" cy="28575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ч.2 ст.10.8 КоАП РФ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перевозка сельскохозяйственных животных и (или) продуктов животноводства без ветеринарных сопроводительных документов, за исключением перевозки сельскохозяйственных животных и (или) продуктов животноводства для личного пользования, -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3 тыс. до 5 тыс. рублей </a:t>
            </a: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30 тыс. до 40 тыс. рублей </a:t>
            </a:r>
          </a:p>
          <a:p>
            <a:pPr algn="just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от 300 тыс. до 500 тыс. рублей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4" name="Picture 4" descr="rosselkhoznadzor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29625" cy="8572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отнесенные к 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санкциям ст.10.8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</a:t>
            </a:r>
          </a:p>
        </p:txBody>
      </p:sp>
      <p:pic>
        <p:nvPicPr>
          <p:cNvPr id="35848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F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6146" name="Picture 2" descr="C:\Users\vv07\Pictures\2016-10-12 рисунки мои\65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4286280" cy="1785950"/>
          </a:xfrm>
          <a:prstGeom prst="rect">
            <a:avLst/>
          </a:prstGeom>
          <a:noFill/>
        </p:spPr>
      </p:pic>
      <p:pic>
        <p:nvPicPr>
          <p:cNvPr id="6147" name="Picture 3" descr="C:\Users\vv07\Pictures\2016-10-12 рисунки мои\pressa_achs_1004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000108"/>
            <a:ext cx="4429156" cy="1785950"/>
          </a:xfrm>
          <a:prstGeom prst="rect">
            <a:avLst/>
          </a:prstGeom>
          <a:noFill/>
        </p:spPr>
      </p:pic>
      <p:pic>
        <p:nvPicPr>
          <p:cNvPr id="6148" name="Picture 4" descr="C:\Users\vv07\Pictures\2016-10-12 рисунки мои\030759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928934"/>
            <a:ext cx="4286280" cy="1785950"/>
          </a:xfrm>
          <a:prstGeom prst="rect">
            <a:avLst/>
          </a:prstGeom>
          <a:noFill/>
        </p:spPr>
      </p:pic>
      <p:pic>
        <p:nvPicPr>
          <p:cNvPr id="6149" name="Picture 5" descr="C:\Users\vv07\Pictures\2016-10-12 рисунки мои\kmo_136436_00007_1_t218_0034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857496"/>
            <a:ext cx="4429156" cy="1857387"/>
          </a:xfrm>
          <a:prstGeom prst="rect">
            <a:avLst/>
          </a:prstGeom>
          <a:noFill/>
        </p:spPr>
      </p:pic>
      <p:pic>
        <p:nvPicPr>
          <p:cNvPr id="6150" name="Picture 6" descr="C:\Users\vv07\Pictures\2016-10-12 рисунки мои\tradeboardC69rtk_im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4286280" cy="1857388"/>
          </a:xfrm>
          <a:prstGeom prst="rect">
            <a:avLst/>
          </a:prstGeom>
          <a:noFill/>
        </p:spPr>
      </p:pic>
      <p:pic>
        <p:nvPicPr>
          <p:cNvPr id="6151" name="Picture 7" descr="C:\Users\vv07\Pictures\2016-10-12 рисунки мои\biologicheskiye_otkhod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1999" y="4857760"/>
            <a:ext cx="4429157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44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Признаки неиспользования земельных участков с учетом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особенностей ведения сельскохозяйственного производства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(Постановление Правительства РФ от 23.04.2012 г. № 369)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56952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на пашне не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производятся работы по возделыванию сельскохозяйственных культур и обработке почвы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 smtClean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 на сенокосах не производится сенокошение;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 smtClean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культурных сенокосах содержание сорных трав в структуре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травостоя   превышает 30%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площади земельного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участка;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пастбищах не производится выпас скота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многолетних насаждениях не производятся работы по уходу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уборке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урожая многолетних насаждений и не осуществляется раскорчевка списанных многолетних насаждений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залесенность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и (или)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закустаренность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составляет на пашне свыше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15%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площади земельного участка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залесенность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и (или)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закустаренность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на иных видах сельскохозяйственных угодий составляет свыше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30%;</a:t>
            </a:r>
          </a:p>
          <a:p>
            <a:pPr marL="268288" indent="-268288" algn="just">
              <a:lnSpc>
                <a:spcPct val="90000"/>
              </a:lnSpc>
              <a:defRPr/>
            </a:pPr>
            <a:endParaRPr lang="ru-RU" sz="1700" b="1" u="sng" dirty="0"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90000"/>
              </a:lnSpc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закочкаренность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и (или) заболачивание составляет свыше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20%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площади земельного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участка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A120AF09-E37E-4D04-B26E-F515A1AEEAE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417" y="0"/>
            <a:ext cx="82758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vv07\Pictures\2016-10-12 рисунки мои\slid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258763" y="0"/>
            <a:ext cx="8885237" cy="8397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выявляемые в сфере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семеноводства сельскохозяйственных растений</a:t>
            </a:r>
          </a:p>
        </p:txBody>
      </p:sp>
      <p:pic>
        <p:nvPicPr>
          <p:cNvPr id="32777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 descr="\\Z01\обмен\ст. 10.12 КоАП РФ\20151119_15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980728"/>
            <a:ext cx="4357148" cy="1876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80728"/>
            <a:ext cx="4357718" cy="1876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928934"/>
            <a:ext cx="4357718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928934"/>
            <a:ext cx="4357148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857760"/>
            <a:ext cx="4357148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857760"/>
            <a:ext cx="4357148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RF2_0.t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5122" name="Picture 2" descr="C:\Users\vv07\Pictures\2016-10-12 рисунки мои\slide_2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6921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законодательства в области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семеноводства сельскохозяйственных растений</a:t>
            </a:r>
          </a:p>
        </p:txBody>
      </p:sp>
      <p:sp>
        <p:nvSpPr>
          <p:cNvPr id="6" name="Скругленный прямоугольник 9"/>
          <p:cNvSpPr>
            <a:spLocks noChangeArrowheads="1"/>
          </p:cNvSpPr>
          <p:nvPr/>
        </p:nvSpPr>
        <p:spPr bwMode="auto">
          <a:xfrm>
            <a:off x="179512" y="980728"/>
            <a:ext cx="4105151" cy="17281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10.12 </a:t>
            </a:r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правил производства, заготовки, обработки, хранения, реализации, транспортировки и использования семян сельскохозяйственных растений</a:t>
            </a:r>
          </a:p>
          <a:p>
            <a:pPr algn="ctr">
              <a:defRPr/>
            </a:pPr>
            <a:r>
              <a:rPr lang="ru-RU" sz="1550" dirty="0" smtClean="0"/>
              <a:t> </a:t>
            </a:r>
            <a:endParaRPr lang="ru-RU" sz="1550" i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550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37892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12"/>
          <p:cNvSpPr>
            <a:spLocks noChangeArrowheads="1"/>
          </p:cNvSpPr>
          <p:nvPr/>
        </p:nvSpPr>
        <p:spPr bwMode="auto">
          <a:xfrm>
            <a:off x="4859338" y="980728"/>
            <a:ext cx="4105150" cy="1728192"/>
          </a:xfrm>
          <a:prstGeom prst="roundRect">
            <a:avLst>
              <a:gd name="adj" fmla="val 225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предупреждение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штраф: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300 до 500 рублей;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500 до 1000 рублей;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5000 до 10000 рублей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Скругленный прямоугольник 9"/>
          <p:cNvSpPr>
            <a:spLocks noChangeArrowheads="1"/>
          </p:cNvSpPr>
          <p:nvPr/>
        </p:nvSpPr>
        <p:spPr bwMode="auto">
          <a:xfrm>
            <a:off x="179512" y="3068960"/>
            <a:ext cx="4105151" cy="17281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sz="1400" b="1" u="sng" dirty="0" smtClean="0"/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10.13 </a:t>
            </a:r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правил ведения документации на семена сельскохозяйственных растений</a:t>
            </a:r>
          </a:p>
          <a:p>
            <a:pPr algn="just">
              <a:defRPr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endParaRPr lang="ru-RU" sz="1550" dirty="0" smtClean="0"/>
          </a:p>
          <a:p>
            <a:pPr algn="ctr">
              <a:defRPr/>
            </a:pPr>
            <a:endParaRPr lang="ru-RU" sz="1550" dirty="0" smtClean="0"/>
          </a:p>
          <a:p>
            <a:pPr>
              <a:defRPr/>
            </a:pPr>
            <a:r>
              <a:rPr lang="ru-RU" sz="1550" dirty="0" smtClean="0"/>
              <a:t> </a:t>
            </a:r>
          </a:p>
          <a:p>
            <a:pPr>
              <a:defRPr/>
            </a:pPr>
            <a:endParaRPr lang="ru-RU" sz="1550" dirty="0" smtClean="0"/>
          </a:p>
          <a:p>
            <a:pPr algn="just">
              <a:defRPr/>
            </a:pPr>
            <a:endParaRPr lang="ru-RU" dirty="0"/>
          </a:p>
        </p:txBody>
      </p:sp>
      <p:sp>
        <p:nvSpPr>
          <p:cNvPr id="10" name="Скругленный прямоугольник 12"/>
          <p:cNvSpPr>
            <a:spLocks noChangeArrowheads="1"/>
          </p:cNvSpPr>
          <p:nvPr/>
        </p:nvSpPr>
        <p:spPr bwMode="auto">
          <a:xfrm>
            <a:off x="4868863" y="3068960"/>
            <a:ext cx="4095625" cy="1728192"/>
          </a:xfrm>
          <a:prstGeom prst="roundRect">
            <a:avLst>
              <a:gd name="adj" fmla="val 16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предупреждение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штраф:</a:t>
            </a:r>
          </a:p>
          <a:p>
            <a:pPr algn="l">
              <a:defRPr/>
            </a:pP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 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рублей;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рублей;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рублей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1" name="Скругленный прямоугольник 9"/>
          <p:cNvSpPr>
            <a:spLocks noChangeArrowheads="1"/>
          </p:cNvSpPr>
          <p:nvPr/>
        </p:nvSpPr>
        <p:spPr bwMode="auto">
          <a:xfrm>
            <a:off x="179512" y="5157192"/>
            <a:ext cx="4105151" cy="1584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sz="1400" b="1" u="sng" dirty="0" smtClean="0"/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10.14 </a:t>
            </a:r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КоАП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порядка ввоза на территорию Российской Федерации семян сельскохозяйственных растений</a:t>
            </a:r>
          </a:p>
          <a:p>
            <a:pPr algn="just"/>
            <a:endParaRPr lang="ru-RU" sz="1550" i="1" dirty="0" smtClean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2"/>
          <p:cNvSpPr>
            <a:spLocks noChangeArrowheads="1"/>
          </p:cNvSpPr>
          <p:nvPr/>
        </p:nvSpPr>
        <p:spPr bwMode="auto">
          <a:xfrm>
            <a:off x="4859338" y="5157192"/>
            <a:ext cx="4105150" cy="1512168"/>
          </a:xfrm>
          <a:prstGeom prst="roundRect">
            <a:avLst>
              <a:gd name="adj" fmla="val 225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 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1500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рублей;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4000 руб.;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юридических лиц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 тыс.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40 тыс. рублей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7898" name="Стрелка вправо 14"/>
          <p:cNvSpPr>
            <a:spLocks noChangeArrowheads="1"/>
          </p:cNvSpPr>
          <p:nvPr/>
        </p:nvSpPr>
        <p:spPr bwMode="auto">
          <a:xfrm>
            <a:off x="4283968" y="1556792"/>
            <a:ext cx="574675" cy="358775"/>
          </a:xfrm>
          <a:prstGeom prst="rightArrow">
            <a:avLst>
              <a:gd name="adj1" fmla="val 50000"/>
              <a:gd name="adj2" fmla="val 7248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Стрелка вправо 17"/>
          <p:cNvSpPr>
            <a:spLocks noChangeArrowheads="1"/>
          </p:cNvSpPr>
          <p:nvPr/>
        </p:nvSpPr>
        <p:spPr bwMode="auto">
          <a:xfrm>
            <a:off x="4283968" y="3717032"/>
            <a:ext cx="574675" cy="360363"/>
          </a:xfrm>
          <a:prstGeom prst="rightArrow">
            <a:avLst>
              <a:gd name="adj1" fmla="val 50000"/>
              <a:gd name="adj2" fmla="val 7216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Стрелка вправо 18"/>
          <p:cNvSpPr>
            <a:spLocks noChangeArrowheads="1"/>
          </p:cNvSpPr>
          <p:nvPr/>
        </p:nvSpPr>
        <p:spPr bwMode="auto">
          <a:xfrm>
            <a:off x="4284663" y="5661025"/>
            <a:ext cx="574675" cy="360363"/>
          </a:xfrm>
          <a:prstGeom prst="rightArrow">
            <a:avLst>
              <a:gd name="adj1" fmla="val 50000"/>
              <a:gd name="adj2" fmla="val 7216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4098" name="Picture 2" descr="C:\Users\vv07\Pictures\2016-10-12 рисунки мои\slide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806" y="2967335"/>
            <a:ext cx="8764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7FB3E7">
                          <a:shade val="50000"/>
                          <a:satMod val="190000"/>
                        </a:srgbClr>
                      </a:gs>
                      <a:gs pos="0">
                        <a:srgbClr val="7FB3E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FB3E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Благодарю за внимание!</a:t>
            </a:r>
            <a:endParaRPr lang="ru-RU" sz="5400" b="1" dirty="0">
              <a:ln w="31550" cmpd="sng">
                <a:gradFill>
                  <a:gsLst>
                    <a:gs pos="70000">
                      <a:srgbClr val="7FB3E7">
                        <a:shade val="50000"/>
                        <a:satMod val="190000"/>
                      </a:srgbClr>
                    </a:gs>
                    <a:gs pos="0">
                      <a:srgbClr val="7FB3E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FB3E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987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r01\Desktop\Новая папка\02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6288" y="-350838"/>
            <a:ext cx="10698163" cy="7559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Pr01\Desktop\Новая папка\12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6288" y="-350838"/>
            <a:ext cx="10698163" cy="7559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Pr01\Desktop\Новая папка\nd_rf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6288" y="-350838"/>
            <a:ext cx="10698163" cy="7559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79512" y="928670"/>
            <a:ext cx="8784976" cy="4955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 eaLnBrk="1" hangingPunct="1">
              <a:lnSpc>
                <a:spcPct val="120000"/>
              </a:lnSpc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Полномочия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228600" algn="just" eaLnBrk="1" hangingPunct="1">
              <a:lnSpc>
                <a:spcPct val="120000"/>
              </a:lnSpc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федеральный государственный ветеринарный надзор;</a:t>
            </a:r>
          </a:p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государственный контроль (надзор) в сфере обращения лекарственных средств для ветеринарного применения;</a:t>
            </a:r>
          </a:p>
          <a:p>
            <a:pPr indent="228600" algn="l" eaLnBrk="1" hangingPunct="1">
              <a:lnSpc>
                <a:spcPct val="120000"/>
              </a:lnSpc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контроль и надзор за полнотой и качеством осуществления органами государственной власти Республики Башкортостан переданных полномочий Российской Федерации в области ветеринарии с правом проведения проверок; </a:t>
            </a: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государственный надзор в области безопасного обращения с пестицидами и агрохимикатами в пределах своей компетенции;</a:t>
            </a:r>
          </a:p>
          <a:p>
            <a:pPr indent="228600" algn="l" eaLnBrk="1" hangingPunct="1">
              <a:lnSpc>
                <a:spcPct val="120000"/>
              </a:lnSpc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государственный надзор в области безопасности кормов и кормовых добавок, изготовленных с использованием генно-инженерно-модифицированных организмов,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 Управлении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-142900"/>
            <a:ext cx="9144000" cy="147732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Нормы законодательства РФ, направленные на контроль  нарушений правил карантина животных и других                        ветеринарно-санитарных правил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кругленный прямоугольник 9"/>
          <p:cNvSpPr>
            <a:spLocks noChangeArrowheads="1"/>
          </p:cNvSpPr>
          <p:nvPr/>
        </p:nvSpPr>
        <p:spPr bwMode="auto">
          <a:xfrm>
            <a:off x="179512" y="1428736"/>
            <a:ext cx="4249612" cy="4857784"/>
          </a:xfrm>
          <a:prstGeom prst="roundRect">
            <a:avLst>
              <a:gd name="adj" fmla="val 1487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600" b="1" u="sng" dirty="0">
                <a:solidFill>
                  <a:srgbClr val="C00000"/>
                </a:solidFill>
                <a:cs typeface="Arial" charset="0"/>
              </a:rPr>
              <a:t>ч</a:t>
            </a:r>
            <a:r>
              <a:rPr lang="ru-RU" sz="1600" b="1" u="sng" dirty="0" smtClean="0">
                <a:solidFill>
                  <a:srgbClr val="C00000"/>
                </a:solidFill>
                <a:cs typeface="Arial" charset="0"/>
              </a:rPr>
              <a:t>. 1</a:t>
            </a:r>
            <a:r>
              <a:rPr lang="ru-RU" sz="1600" b="1" u="sng" dirty="0">
                <a:solidFill>
                  <a:srgbClr val="C00000"/>
                </a:solidFill>
                <a:cs typeface="Arial" charset="0"/>
              </a:rPr>
              <a:t>. </a:t>
            </a:r>
            <a:r>
              <a:rPr lang="ru-RU" sz="1600" b="1" u="sng" dirty="0" smtClean="0">
                <a:solidFill>
                  <a:srgbClr val="C00000"/>
                </a:solidFill>
                <a:cs typeface="Arial" charset="0"/>
              </a:rPr>
              <a:t>ст. 10.6 </a:t>
            </a:r>
            <a:r>
              <a:rPr lang="ru-RU" sz="1600" b="1" u="sng" dirty="0">
                <a:solidFill>
                  <a:srgbClr val="C00000"/>
                </a:solidFill>
                <a:cs typeface="Arial" charset="0"/>
              </a:rPr>
              <a:t>КоАП</a:t>
            </a:r>
            <a:r>
              <a:rPr lang="ru-RU" sz="1600" u="sng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cs typeface="Arial" charset="0"/>
              </a:rPr>
              <a:t>РФ </a:t>
            </a:r>
            <a:endParaRPr lang="ru-RU" sz="1600" b="1" u="sng" dirty="0" smtClean="0">
              <a:solidFill>
                <a:srgbClr val="C00000"/>
              </a:solidFill>
              <a:cs typeface="Arial" charset="0"/>
            </a:endParaRPr>
          </a:p>
          <a:p>
            <a:pPr algn="l"/>
            <a:r>
              <a:rPr lang="ru-RU" sz="1400" dirty="0" smtClean="0">
                <a:cs typeface="Arial" charset="0"/>
              </a:rPr>
              <a:t>Нарушение правил карантина животных и других ветеринарно-санитарных правил:</a:t>
            </a:r>
            <a:endParaRPr lang="ru-RU" sz="1400" dirty="0">
              <a:cs typeface="Arial" charset="0"/>
            </a:endParaRPr>
          </a:p>
          <a:p>
            <a:pPr algn="l"/>
            <a:endParaRPr lang="ru-RU" sz="1400" dirty="0">
              <a:solidFill>
                <a:srgbClr val="C00000"/>
              </a:solidFill>
              <a:cs typeface="Arial" charset="0"/>
            </a:endParaRPr>
          </a:p>
          <a:p>
            <a:pPr algn="l"/>
            <a:r>
              <a:rPr lang="ru-RU" sz="1400" dirty="0">
                <a:solidFill>
                  <a:srgbClr val="C00000"/>
                </a:solidFill>
                <a:cs typeface="Arial" charset="0"/>
              </a:rPr>
              <a:t>на граждан </a:t>
            </a:r>
            <a:r>
              <a:rPr lang="ru-RU" sz="1400" dirty="0" smtClean="0">
                <a:cs typeface="Arial" charset="0"/>
              </a:rPr>
              <a:t>–</a:t>
            </a:r>
            <a:endParaRPr lang="ru-RU" sz="1400" dirty="0" smtClean="0">
              <a:solidFill>
                <a:srgbClr val="C00000"/>
              </a:solidFill>
              <a:cs typeface="Arial" charset="0"/>
            </a:endParaRPr>
          </a:p>
          <a:p>
            <a:pPr algn="l"/>
            <a:r>
              <a:rPr lang="ru-RU" sz="1400" dirty="0" smtClean="0">
                <a:cs typeface="Arial" charset="0"/>
              </a:rPr>
              <a:t>в </a:t>
            </a:r>
            <a:r>
              <a:rPr lang="ru-RU" sz="1400" dirty="0">
                <a:cs typeface="Arial" charset="0"/>
              </a:rPr>
              <a:t>размере от </a:t>
            </a:r>
            <a:r>
              <a:rPr lang="ru-RU" sz="1400" dirty="0" smtClean="0">
                <a:cs typeface="Arial" charset="0"/>
              </a:rPr>
              <a:t>500 рублей </a:t>
            </a:r>
            <a:r>
              <a:rPr lang="ru-RU" sz="1400" dirty="0">
                <a:cs typeface="Arial" charset="0"/>
              </a:rPr>
              <a:t>до </a:t>
            </a:r>
            <a:r>
              <a:rPr lang="ru-RU" sz="1400" dirty="0" smtClean="0">
                <a:cs typeface="Arial" charset="0"/>
              </a:rPr>
              <a:t>1 </a:t>
            </a:r>
            <a:r>
              <a:rPr lang="ru-RU" sz="1400" dirty="0">
                <a:cs typeface="Arial" charset="0"/>
              </a:rPr>
              <a:t>тыс</a:t>
            </a:r>
            <a:r>
              <a:rPr lang="ru-RU" sz="1400" dirty="0" smtClean="0">
                <a:cs typeface="Arial" charset="0"/>
              </a:rPr>
              <a:t>. рублей; </a:t>
            </a:r>
            <a:endParaRPr lang="ru-RU" sz="1400" dirty="0">
              <a:cs typeface="Arial" charset="0"/>
            </a:endParaRPr>
          </a:p>
          <a:p>
            <a:pPr algn="l"/>
            <a:endParaRPr lang="ru-RU" sz="1400" dirty="0" smtClean="0">
              <a:solidFill>
                <a:srgbClr val="C00000"/>
              </a:solidFill>
              <a:cs typeface="Arial" charset="0"/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  <a:cs typeface="Arial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cs typeface="Arial" charset="0"/>
              </a:rPr>
              <a:t>должностных лиц </a:t>
            </a:r>
            <a:r>
              <a:rPr lang="ru-RU" sz="1400" dirty="0">
                <a:cs typeface="Arial" charset="0"/>
              </a:rPr>
              <a:t>– </a:t>
            </a:r>
            <a:endParaRPr lang="ru-RU" sz="1400" dirty="0" smtClean="0">
              <a:cs typeface="Arial" charset="0"/>
            </a:endParaRPr>
          </a:p>
          <a:p>
            <a:pPr algn="l"/>
            <a:r>
              <a:rPr lang="ru-RU" sz="1400" dirty="0" smtClean="0">
                <a:cs typeface="Arial" charset="0"/>
              </a:rPr>
              <a:t>от 3 </a:t>
            </a:r>
            <a:r>
              <a:rPr lang="ru-RU" sz="1400" dirty="0">
                <a:cs typeface="Arial" charset="0"/>
              </a:rPr>
              <a:t>тыс. до </a:t>
            </a:r>
            <a:r>
              <a:rPr lang="ru-RU" sz="1400" dirty="0" smtClean="0">
                <a:cs typeface="Arial" charset="0"/>
              </a:rPr>
              <a:t>5 тыс.рублей; </a:t>
            </a:r>
          </a:p>
          <a:p>
            <a:pPr algn="l"/>
            <a:endParaRPr lang="ru-RU" sz="1400" dirty="0">
              <a:cs typeface="Arial" charset="0"/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</a:rPr>
              <a:t>на ИП без образования юридического лица</a:t>
            </a:r>
            <a:r>
              <a:rPr lang="ru-RU" sz="1400" dirty="0" smtClean="0"/>
              <a:t>,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cs typeface="Arial" charset="0"/>
              </a:rPr>
              <a:t>- от 3 тыс. до 5 тыс. рублей </a:t>
            </a:r>
            <a:r>
              <a:rPr lang="ru-RU" sz="1400" dirty="0" smtClean="0"/>
              <a:t>или административное приостановление деятельности на срок до 90 суток; </a:t>
            </a:r>
            <a:endParaRPr lang="ru-RU" sz="1400" dirty="0" smtClean="0">
              <a:cs typeface="Arial" charset="0"/>
            </a:endParaRPr>
          </a:p>
          <a:p>
            <a:pPr algn="l"/>
            <a:endParaRPr lang="ru-RU" sz="1400" dirty="0" smtClean="0">
              <a:cs typeface="Arial" charset="0"/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  <a:cs typeface="Arial" charset="0"/>
              </a:rPr>
              <a:t>на </a:t>
            </a:r>
            <a:r>
              <a:rPr lang="ru-RU" sz="1400" dirty="0">
                <a:solidFill>
                  <a:srgbClr val="C00000"/>
                </a:solidFill>
                <a:cs typeface="Arial" charset="0"/>
              </a:rPr>
              <a:t>юридических лиц </a:t>
            </a:r>
            <a:r>
              <a:rPr lang="ru-RU" sz="1400" dirty="0" smtClean="0">
                <a:cs typeface="Arial" charset="0"/>
              </a:rPr>
              <a:t>–</a:t>
            </a:r>
          </a:p>
          <a:p>
            <a:pPr algn="l"/>
            <a:r>
              <a:rPr lang="ru-RU" sz="1400" dirty="0" smtClean="0">
                <a:cs typeface="Arial" charset="0"/>
              </a:rPr>
              <a:t>от 10 </a:t>
            </a:r>
            <a:r>
              <a:rPr lang="ru-RU" sz="1400" dirty="0">
                <a:cs typeface="Arial" charset="0"/>
              </a:rPr>
              <a:t>тыс. до </a:t>
            </a:r>
            <a:r>
              <a:rPr lang="ru-RU" sz="1400" dirty="0" smtClean="0">
                <a:cs typeface="Arial" charset="0"/>
              </a:rPr>
              <a:t>20 тыс.рублей </a:t>
            </a:r>
            <a:r>
              <a:rPr lang="ru-RU" sz="1400" dirty="0" smtClean="0"/>
              <a:t>или административное приостановление деятельности на срок до 90 суток; </a:t>
            </a:r>
            <a:endParaRPr lang="ru-RU" sz="1400" dirty="0">
              <a:cs typeface="Arial" charset="0"/>
            </a:endParaRPr>
          </a:p>
        </p:txBody>
      </p:sp>
      <p:sp>
        <p:nvSpPr>
          <p:cNvPr id="19464" name="Скругленный прямоугольник 9"/>
          <p:cNvSpPr>
            <a:spLocks noChangeArrowheads="1"/>
          </p:cNvSpPr>
          <p:nvPr/>
        </p:nvSpPr>
        <p:spPr bwMode="auto">
          <a:xfrm>
            <a:off x="4786314" y="1428736"/>
            <a:ext cx="4143404" cy="4786346"/>
          </a:xfrm>
          <a:prstGeom prst="roundRect">
            <a:avLst>
              <a:gd name="adj" fmla="val 1217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600" b="1" u="sng" dirty="0">
                <a:solidFill>
                  <a:srgbClr val="C00000"/>
                </a:solidFill>
              </a:rPr>
              <a:t>ч</a:t>
            </a:r>
            <a:r>
              <a:rPr lang="ru-RU" sz="1600" b="1" u="sng" dirty="0" smtClean="0">
                <a:solidFill>
                  <a:srgbClr val="C00000"/>
                </a:solidFill>
              </a:rPr>
              <a:t>. 2 </a:t>
            </a:r>
            <a:r>
              <a:rPr lang="ru-RU" sz="1600" b="1" u="sng" dirty="0">
                <a:solidFill>
                  <a:srgbClr val="C00000"/>
                </a:solidFill>
              </a:rPr>
              <a:t>ст</a:t>
            </a:r>
            <a:r>
              <a:rPr lang="ru-RU" sz="1600" b="1" u="sng" dirty="0" smtClean="0">
                <a:solidFill>
                  <a:srgbClr val="C00000"/>
                </a:solidFill>
              </a:rPr>
              <a:t>. 10.6 </a:t>
            </a:r>
            <a:r>
              <a:rPr lang="ru-RU" sz="1600" b="1" u="sng" dirty="0">
                <a:solidFill>
                  <a:srgbClr val="C00000"/>
                </a:solidFill>
              </a:rPr>
              <a:t>КоАП </a:t>
            </a:r>
            <a:r>
              <a:rPr lang="ru-RU" sz="1600" b="1" u="sng" dirty="0" smtClean="0">
                <a:solidFill>
                  <a:srgbClr val="C00000"/>
                </a:solidFill>
              </a:rPr>
              <a:t>РФ</a:t>
            </a:r>
            <a:r>
              <a:rPr lang="ru-RU" sz="1600" dirty="0" smtClean="0"/>
              <a:t> </a:t>
            </a:r>
          </a:p>
          <a:p>
            <a:pPr algn="l"/>
            <a:r>
              <a:rPr lang="ru-RU" sz="1400" dirty="0" smtClean="0"/>
              <a:t>Нарушение правил борьбы с карантинными и особо опасными болезнями животных:</a:t>
            </a:r>
            <a:endParaRPr lang="ru-RU" sz="1400" dirty="0"/>
          </a:p>
          <a:p>
            <a:pPr algn="l"/>
            <a:endParaRPr lang="ru-RU" sz="1400" dirty="0" smtClean="0">
              <a:solidFill>
                <a:srgbClr val="C00000"/>
              </a:solidFill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граждан </a:t>
            </a:r>
            <a:r>
              <a:rPr lang="ru-RU" sz="1400" dirty="0" smtClean="0"/>
              <a:t>–</a:t>
            </a:r>
          </a:p>
          <a:p>
            <a:pPr algn="l"/>
            <a:r>
              <a:rPr lang="ru-RU" sz="1400" dirty="0" smtClean="0"/>
              <a:t>в </a:t>
            </a:r>
            <a:r>
              <a:rPr lang="ru-RU" sz="1400" dirty="0"/>
              <a:t>размере от </a:t>
            </a:r>
            <a:r>
              <a:rPr lang="ru-RU" sz="1400" dirty="0" smtClean="0"/>
              <a:t>1 </a:t>
            </a:r>
            <a:r>
              <a:rPr lang="ru-RU" sz="1400" dirty="0"/>
              <a:t>тыс. до </a:t>
            </a:r>
            <a:r>
              <a:rPr lang="ru-RU" sz="1400" dirty="0" smtClean="0"/>
              <a:t>1,5 </a:t>
            </a:r>
            <a:r>
              <a:rPr lang="ru-RU" sz="1400" dirty="0"/>
              <a:t>тыс. рублей; </a:t>
            </a:r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должностных лиц </a:t>
            </a:r>
            <a:r>
              <a:rPr lang="ru-RU" sz="1400" dirty="0" smtClean="0"/>
              <a:t>– </a:t>
            </a:r>
          </a:p>
          <a:p>
            <a:pPr algn="l"/>
            <a:r>
              <a:rPr lang="ru-RU" sz="1400" dirty="0" smtClean="0"/>
              <a:t>От 5 </a:t>
            </a:r>
            <a:r>
              <a:rPr lang="ru-RU" sz="1400" dirty="0"/>
              <a:t>тыс. до </a:t>
            </a:r>
            <a:r>
              <a:rPr lang="ru-RU" sz="1400" dirty="0" smtClean="0"/>
              <a:t>7 </a:t>
            </a:r>
            <a:r>
              <a:rPr lang="ru-RU" sz="1400" dirty="0"/>
              <a:t>тыс. рублей; </a:t>
            </a:r>
            <a:endParaRPr lang="ru-RU" sz="1400" dirty="0" smtClean="0"/>
          </a:p>
          <a:p>
            <a:pPr algn="l"/>
            <a:endParaRPr lang="ru-RU" sz="1400" dirty="0" smtClean="0">
              <a:solidFill>
                <a:srgbClr val="C00000"/>
              </a:solidFill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ИП без образования юридического лица</a:t>
            </a:r>
            <a:r>
              <a:rPr lang="ru-RU" sz="1400" dirty="0"/>
              <a:t>, - от </a:t>
            </a:r>
            <a:r>
              <a:rPr lang="ru-RU" sz="1400" dirty="0" smtClean="0"/>
              <a:t>5 тыс</a:t>
            </a:r>
            <a:r>
              <a:rPr lang="ru-RU" sz="1400" dirty="0"/>
              <a:t>. до </a:t>
            </a:r>
            <a:r>
              <a:rPr lang="ru-RU" sz="1400" dirty="0" smtClean="0"/>
              <a:t>7 </a:t>
            </a:r>
            <a:r>
              <a:rPr lang="ru-RU" sz="1400" dirty="0"/>
              <a:t>тыс. рублей или административное приостановление деятельности на срок до 90 суток; </a:t>
            </a:r>
          </a:p>
          <a:p>
            <a:pPr algn="l"/>
            <a:endParaRPr lang="ru-RU" sz="1400" dirty="0" smtClean="0">
              <a:solidFill>
                <a:srgbClr val="C00000"/>
              </a:solidFill>
            </a:endParaRPr>
          </a:p>
          <a:p>
            <a:pPr algn="l"/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юридических лиц </a:t>
            </a:r>
            <a:r>
              <a:rPr lang="ru-RU" sz="1400" dirty="0"/>
              <a:t>– </a:t>
            </a:r>
            <a:endParaRPr lang="ru-RU" sz="1400" dirty="0" smtClean="0"/>
          </a:p>
          <a:p>
            <a:pPr algn="l"/>
            <a:r>
              <a:rPr lang="ru-RU" sz="1400" dirty="0" smtClean="0"/>
              <a:t>от 90 </a:t>
            </a:r>
            <a:r>
              <a:rPr lang="ru-RU" sz="1400" dirty="0"/>
              <a:t>тыс. до </a:t>
            </a:r>
            <a:r>
              <a:rPr lang="ru-RU" sz="1400" dirty="0" smtClean="0"/>
              <a:t>100 </a:t>
            </a:r>
            <a:r>
              <a:rPr lang="ru-RU" sz="1400" dirty="0"/>
              <a:t>тыс. рублей или административное приостановление деятельности на срок до 90 суток.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29625" cy="76470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Характерные нарушения,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отнесенные к санкциям ст. 10.6 КоАП РФ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0728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RF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  <p:pic>
        <p:nvPicPr>
          <p:cNvPr id="2050" name="Picture 2" descr="C:\Users\vv07\Pictures\2016-10-12 рисунки мои\фото карантина животных 1_files\ssfmI8o1do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2844" y="981075"/>
            <a:ext cx="4357718" cy="2733677"/>
          </a:xfrm>
          <a:prstGeom prst="rect">
            <a:avLst/>
          </a:prstGeom>
          <a:noFill/>
        </p:spPr>
      </p:pic>
      <p:pic>
        <p:nvPicPr>
          <p:cNvPr id="2051" name="Picture 3" descr="C:\Users\vv07\Pictures\2016-10-12 рисунки мои\фото карантина животных или других ветеринарно-санитарных правил_ 5 тыс изображений найдено в Яндекс.Картинках_files\fb2ca9ae7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43438" y="981075"/>
            <a:ext cx="4357718" cy="2733677"/>
          </a:xfrm>
          <a:prstGeom prst="rect">
            <a:avLst/>
          </a:prstGeom>
          <a:noFill/>
        </p:spPr>
      </p:pic>
      <p:pic>
        <p:nvPicPr>
          <p:cNvPr id="2052" name="Picture 4" descr="C:\Users\vv07\Pictures\2016-10-12 рисунки мои\фото карантина животных 1_files\1post-308604-1363010070.jpg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282" y="3929067"/>
            <a:ext cx="4214842" cy="2786082"/>
          </a:xfrm>
          <a:prstGeom prst="rect">
            <a:avLst/>
          </a:prstGeom>
          <a:noFill/>
        </p:spPr>
      </p:pic>
      <p:pic>
        <p:nvPicPr>
          <p:cNvPr id="2054" name="Picture 6" descr="C:\Users\vv07\Pictures\2016-10-12 рисунки мои\фото карантина животных 1_files\news_135037816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929066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83099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 Российской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                                       в области ветеринарии</a:t>
            </a:r>
            <a:endParaRPr lang="ru-RU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кругленный прямоугольник 9"/>
          <p:cNvSpPr>
            <a:spLocks noChangeArrowheads="1"/>
          </p:cNvSpPr>
          <p:nvPr/>
        </p:nvSpPr>
        <p:spPr bwMode="auto">
          <a:xfrm>
            <a:off x="928662" y="4286256"/>
            <a:ext cx="6786610" cy="2357454"/>
          </a:xfrm>
          <a:prstGeom prst="roundRect">
            <a:avLst>
              <a:gd name="adj" fmla="val 16667"/>
            </a:avLst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ч.2 ст.10.7 КоАП РФ   </a:t>
            </a:r>
            <a:endParaRPr lang="ru-RU" sz="1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Те же действия, совершенные в период осуществления на соответствующей территории ограничительных мероприятий (карантина), 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 4 тыс. до 5 тыс. рублей 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–от 40 тыс. до 50 тыс. рублей 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–от 100 тыс. до 150 тыс. рублей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1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429625" y="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000100" y="1142984"/>
            <a:ext cx="6572296" cy="2714644"/>
          </a:xfrm>
          <a:prstGeom prst="roundRect">
            <a:avLst>
              <a:gd name="adj" fmla="val 6414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ч.1 ст.10.7 КоАП РФ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Сокрытие от органов государственного ветеринарного надзора сведений о внезапном падеже или об одновременных массовых заболеваниях животных либо несвоевременное извещение указанных органов о внезапном падеже или об одновременных массовых заболеваниях животных, а также несвоевременное принятие либо непринятие мер по локализации этих падежа и заболеваний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граждан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3 тыс. до 4 тыс. рублей 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должностных лиц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–от 30 тыс. до 40 тыс. рублей </a:t>
            </a:r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–от 90 тыс. до 100 тыс. рублей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РФ от 14.05.1993 N 4979-1 "О ветеринарии"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Содержимое 5"/>
          <p:cNvSpPr>
            <a:spLocks noGrp="1"/>
          </p:cNvSpPr>
          <p:nvPr>
            <p:ph idx="1"/>
          </p:nvPr>
        </p:nvSpPr>
        <p:spPr>
          <a:xfrm>
            <a:off x="179512" y="1000108"/>
            <a:ext cx="8784976" cy="566925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Статья 18. Обязанности предприятий, учреждений, организаций и граждан - владельцев животных и производителей продуктов животноводства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     -  Ответственность за здоровье, содержание и использование животных несут их владельцы, а за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выпуск безопасных в ветеринарно-санитарном отношении продуктов животноводства –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производители этих продуктов.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      - Владельцы животных и производители продуктов животноводства обязаны: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осуществлять хозяйственные и ветеринарные мероприятия, обеспечивающие предупреждение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болезней животных и безопасность в ветеринарно-санитарном отношении продуктов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животноводства, содержать в надлежащем состоянии животноводческие помещения и сооружения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для хранения кормов и переработки продуктов животноводства, не допускать загрязнения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окружающей среды отходами животноводства;       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соблюдать зоогигиенические и ветеринарно-санитарные требования при размещении,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строительстве,  вводе в эксплуатацию объектов, связанных с содержанием животных, переработкой,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хранением и  реализацией продуктов животноводства;       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предоставлять специалистам в области ветеринарии по их требованию животных для осмотра,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немедленно извещать указанных специалистов о всех случаях внезапного падежа или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одновременного массового заболевания животных, а также об их необычном поведении;      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 до прибытия специалистов в области ветеринарии принять меры по изоляции животных,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подозреваемых в заболевании;       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соблюдать установленные ветеринарно-санитарные правила перевозки и убоя животных,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переработки, хранения и реализации продуктов животноводства;       </a:t>
            </a:r>
          </a:p>
          <a:p>
            <a:pPr>
              <a:spcBef>
                <a:spcPts val="0"/>
              </a:spcBef>
              <a:buNone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- выполнять указания специалистов в области ветеринарии о проведении мероприятий по профилактике болезней животных и борьбе с этими болезнями.</a:t>
            </a:r>
          </a:p>
        </p:txBody>
      </p:sp>
      <p:pic>
        <p:nvPicPr>
          <p:cNvPr id="33796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16913" y="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14401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16645</TotalTime>
  <Words>1274</Words>
  <Application>Microsoft Office PowerPoint</Application>
  <PresentationFormat>Экран (4:3)</PresentationFormat>
  <Paragraphs>154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Управление Федеральной службы по ветеринарному и фитосанитарному надзору по Республике Башкортостан</vt:lpstr>
      <vt:lpstr>Слайд 2</vt:lpstr>
      <vt:lpstr>Слайд 3</vt:lpstr>
      <vt:lpstr>Слайд 4</vt:lpstr>
      <vt:lpstr>Слайд 5</vt:lpstr>
      <vt:lpstr>Слайд 6</vt:lpstr>
      <vt:lpstr>Характерные нарушения,  отнесенные к санкциям ст. 10.6 КоАП РФ</vt:lpstr>
      <vt:lpstr>Слайд 8</vt:lpstr>
      <vt:lpstr>Закон РФ от 14.05.1993 N 4979-1 "О ветеринарии"</vt:lpstr>
      <vt:lpstr>Слайд 10</vt:lpstr>
      <vt:lpstr>Характерные нарушения,  отнесенные к санкциям ст.10.8 КоАП РФ</vt:lpstr>
      <vt:lpstr>Слайд 12</vt:lpstr>
      <vt:lpstr>Характерные нарушения, выявляемые в сфере  семеноводства сельскохозяйственных растений</vt:lpstr>
      <vt:lpstr>Нормы законодательства в области  семеноводства сельскохозяйственных растений</vt:lpstr>
      <vt:lpstr>Слайд 15</vt:lpstr>
    </vt:vector>
  </TitlesOfParts>
  <Company>Упрлес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s.ipp</dc:creator>
  <cp:lastModifiedBy>Pr01</cp:lastModifiedBy>
  <cp:revision>1124</cp:revision>
  <dcterms:created xsi:type="dcterms:W3CDTF">2006-10-19T14:35:38Z</dcterms:created>
  <dcterms:modified xsi:type="dcterms:W3CDTF">2017-04-13T15:00:09Z</dcterms:modified>
</cp:coreProperties>
</file>