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81" r:id="rId1"/>
  </p:sldMasterIdLst>
  <p:notesMasterIdLst>
    <p:notesMasterId r:id="rId11"/>
  </p:notesMasterIdLst>
  <p:sldIdLst>
    <p:sldId id="388" r:id="rId2"/>
    <p:sldId id="453" r:id="rId3"/>
    <p:sldId id="452" r:id="rId4"/>
    <p:sldId id="449" r:id="rId5"/>
    <p:sldId id="448" r:id="rId6"/>
    <p:sldId id="362" r:id="rId7"/>
    <p:sldId id="441" r:id="rId8"/>
    <p:sldId id="418" r:id="rId9"/>
    <p:sldId id="427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99"/>
    <a:srgbClr val="FFFFFF"/>
    <a:srgbClr val="CCFF33"/>
    <a:srgbClr val="3366FF"/>
    <a:srgbClr val="00FFCC"/>
    <a:srgbClr val="234DC3"/>
    <a:srgbClr val="2B8EAD"/>
    <a:srgbClr val="3072A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89758" autoAdjust="0"/>
  </p:normalViewPr>
  <p:slideViewPr>
    <p:cSldViewPr>
      <p:cViewPr varScale="1">
        <p:scale>
          <a:sx n="97" d="100"/>
          <a:sy n="97" d="100"/>
        </p:scale>
        <p:origin x="-11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60" y="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2066</c:v>
                </c:pt>
                <c:pt idx="1">
                  <c:v>3663</c:v>
                </c:pt>
                <c:pt idx="2">
                  <c:v>2909</c:v>
                </c:pt>
                <c:pt idx="3">
                  <c:v>2860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>
              <a:latin typeface="Verdan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spPr>
              <a:solidFill>
                <a:srgbClr val="FF6699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запрос котировок</c:v>
                </c:pt>
                <c:pt idx="1">
                  <c:v>электронный аукцион</c:v>
                </c:pt>
                <c:pt idx="2">
                  <c:v>заключение контракта с единств. поставщиком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</c:v>
                </c:pt>
                <c:pt idx="1">
                  <c:v>38</c:v>
                </c:pt>
                <c:pt idx="2">
                  <c:v>72</c:v>
                </c:pt>
              </c:numCache>
            </c:numRef>
          </c:val>
        </c:ser>
        <c:dLbls/>
        <c:axId val="82396288"/>
        <c:axId val="91289472"/>
      </c:barChart>
      <c:catAx>
        <c:axId val="82396288"/>
        <c:scaling>
          <c:orientation val="minMax"/>
        </c:scaling>
        <c:axPos val="b"/>
        <c:majorTickMark val="none"/>
        <c:tickLblPos val="nextTo"/>
        <c:crossAx val="91289472"/>
        <c:crosses val="autoZero"/>
        <c:auto val="1"/>
        <c:lblAlgn val="ctr"/>
        <c:lblOffset val="100"/>
      </c:catAx>
      <c:valAx>
        <c:axId val="912894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82396288"/>
        <c:crosses val="autoZero"/>
        <c:crossBetween val="between"/>
      </c:valAx>
    </c:plotArea>
    <c:plotVisOnly val="1"/>
  </c:chart>
  <c:txPr>
    <a:bodyPr/>
    <a:lstStyle/>
    <a:p>
      <a:pPr>
        <a:defRPr sz="1800">
          <a:latin typeface="Verdana" pitchFamily="34" charset="0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2FDBBC-9646-47EC-8DBC-AB4F52413F31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0E8A9EA-B567-4A2C-A576-740609F98DCD}">
      <dgm:prSet custT="1"/>
      <dgm:spPr>
        <a:noFill/>
      </dgm:spPr>
      <dgm:t>
        <a:bodyPr/>
        <a:lstStyle/>
        <a:p>
          <a:pPr rtl="0"/>
          <a:r>
            <a: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Предложено дать согласие на замещение должности в иной организации – 3 служащих</a:t>
          </a:r>
          <a:endParaRPr lang="ru-RU" sz="2000" b="1" dirty="0">
            <a:solidFill>
              <a:schemeClr val="accent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322AFD3-BF78-4416-BD50-299E97D8F914}" type="parTrans" cxnId="{FBBB574D-200F-447D-884E-34A51FC4C035}">
      <dgm:prSet/>
      <dgm:spPr/>
      <dgm:t>
        <a:bodyPr/>
        <a:lstStyle/>
        <a:p>
          <a:endParaRPr lang="ru-RU" sz="1200"/>
        </a:p>
      </dgm:t>
    </dgm:pt>
    <dgm:pt modelId="{E1DC3DB7-DE9A-425F-8007-AC27108226F4}" type="sibTrans" cxnId="{FBBB574D-200F-447D-884E-34A51FC4C035}">
      <dgm:prSet/>
      <dgm:spPr/>
      <dgm:t>
        <a:bodyPr/>
        <a:lstStyle/>
        <a:p>
          <a:endParaRPr lang="ru-RU" sz="1200"/>
        </a:p>
      </dgm:t>
    </dgm:pt>
    <dgm:pt modelId="{3559D35A-06A1-4A0C-B03C-45B050B0CAAB}">
      <dgm:prSet custT="1"/>
      <dgm:spPr>
        <a:noFill/>
      </dgm:spPr>
      <dgm:t>
        <a:bodyPr/>
        <a:lstStyle/>
        <a:p>
          <a:pPr rtl="0"/>
          <a:r>
            <a: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Не дано согласие на замещение должности в иной организации – 3 служащих</a:t>
          </a:r>
          <a:endParaRPr lang="ru-RU" sz="2000" b="1" dirty="0">
            <a:solidFill>
              <a:schemeClr val="accent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5AA901D-E7E1-422D-B7C4-ED1FA8646BF0}" type="parTrans" cxnId="{1DA96727-8C2A-4F4A-8092-F174B6FA9D80}">
      <dgm:prSet/>
      <dgm:spPr/>
      <dgm:t>
        <a:bodyPr/>
        <a:lstStyle/>
        <a:p>
          <a:endParaRPr lang="ru-RU" sz="1200"/>
        </a:p>
      </dgm:t>
    </dgm:pt>
    <dgm:pt modelId="{F40977DD-90AA-4BFD-93BC-0B209D401F5B}" type="sibTrans" cxnId="{1DA96727-8C2A-4F4A-8092-F174B6FA9D80}">
      <dgm:prSet/>
      <dgm:spPr/>
      <dgm:t>
        <a:bodyPr/>
        <a:lstStyle/>
        <a:p>
          <a:endParaRPr lang="ru-RU" sz="1200"/>
        </a:p>
      </dgm:t>
    </dgm:pt>
    <dgm:pt modelId="{DE753051-DBF8-448C-B5F3-4538BF7DB7F1}">
      <dgm:prSet custT="1"/>
      <dgm:spPr>
        <a:noFill/>
      </dgm:spPr>
      <dgm:t>
        <a:bodyPr/>
        <a:lstStyle/>
        <a:p>
          <a:pPr rtl="0"/>
          <a:r>
            <a:rPr lang="ru-RU" sz="2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Предложено уволить в связи с утратой доверия – 1 служащий</a:t>
          </a:r>
          <a:endParaRPr lang="ru-RU" sz="2000" b="1" dirty="0">
            <a:solidFill>
              <a:schemeClr val="accent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511A35E-8B72-4C38-8826-A028D8DEE8A4}" type="parTrans" cxnId="{917BA958-57DF-4A26-88D7-3AA7680A702F}">
      <dgm:prSet/>
      <dgm:spPr/>
      <dgm:t>
        <a:bodyPr/>
        <a:lstStyle/>
        <a:p>
          <a:endParaRPr lang="ru-RU" sz="1200"/>
        </a:p>
      </dgm:t>
    </dgm:pt>
    <dgm:pt modelId="{63C97E44-20C7-463E-BF4A-1270671DDB00}" type="sibTrans" cxnId="{917BA958-57DF-4A26-88D7-3AA7680A702F}">
      <dgm:prSet/>
      <dgm:spPr/>
      <dgm:t>
        <a:bodyPr/>
        <a:lstStyle/>
        <a:p>
          <a:endParaRPr lang="ru-RU" sz="1200"/>
        </a:p>
      </dgm:t>
    </dgm:pt>
    <dgm:pt modelId="{CC00A4AE-8AD6-4424-8D19-A09D4AF63D06}" type="pres">
      <dgm:prSet presAssocID="{842FDBBC-9646-47EC-8DBC-AB4F52413F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52826-83C9-4686-BB16-6FB37B437F33}" type="pres">
      <dgm:prSet presAssocID="{30E8A9EA-B567-4A2C-A576-740609F98DCD}" presName="linNode" presStyleCnt="0"/>
      <dgm:spPr/>
      <dgm:t>
        <a:bodyPr/>
        <a:lstStyle/>
        <a:p>
          <a:endParaRPr lang="ru-RU"/>
        </a:p>
      </dgm:t>
    </dgm:pt>
    <dgm:pt modelId="{F1B4B430-A933-4933-A48B-AEFFFB81ADBC}" type="pres">
      <dgm:prSet presAssocID="{30E8A9EA-B567-4A2C-A576-740609F98DCD}" presName="parentText" presStyleLbl="node1" presStyleIdx="0" presStyleCnt="3" custScaleX="277778" custScaleY="19701" custLinFactNeighborX="-136" custLinFactNeighborY="-132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94A76-0155-45A6-9D4C-37ABDE8B63C8}" type="pres">
      <dgm:prSet presAssocID="{E1DC3DB7-DE9A-425F-8007-AC27108226F4}" presName="sp" presStyleCnt="0"/>
      <dgm:spPr/>
      <dgm:t>
        <a:bodyPr/>
        <a:lstStyle/>
        <a:p>
          <a:endParaRPr lang="ru-RU"/>
        </a:p>
      </dgm:t>
    </dgm:pt>
    <dgm:pt modelId="{9D6F56E1-AD33-4F13-8E96-00A287D0D189}" type="pres">
      <dgm:prSet presAssocID="{3559D35A-06A1-4A0C-B03C-45B050B0CAAB}" presName="linNode" presStyleCnt="0"/>
      <dgm:spPr/>
      <dgm:t>
        <a:bodyPr/>
        <a:lstStyle/>
        <a:p>
          <a:endParaRPr lang="ru-RU"/>
        </a:p>
      </dgm:t>
    </dgm:pt>
    <dgm:pt modelId="{20B0A4DC-0D80-4E59-9E10-614A31AA819E}" type="pres">
      <dgm:prSet presAssocID="{3559D35A-06A1-4A0C-B03C-45B050B0CAAB}" presName="parentText" presStyleLbl="node1" presStyleIdx="1" presStyleCnt="3" custScaleX="277778" custScaleY="17604" custLinFactNeighborX="-136" custLinFactNeighborY="-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07071-A855-4696-AF91-B958E0021166}" type="pres">
      <dgm:prSet presAssocID="{F40977DD-90AA-4BFD-93BC-0B209D401F5B}" presName="sp" presStyleCnt="0"/>
      <dgm:spPr/>
      <dgm:t>
        <a:bodyPr/>
        <a:lstStyle/>
        <a:p>
          <a:endParaRPr lang="ru-RU"/>
        </a:p>
      </dgm:t>
    </dgm:pt>
    <dgm:pt modelId="{4C5792A5-446A-455C-8186-C5C6F7E543BC}" type="pres">
      <dgm:prSet presAssocID="{DE753051-DBF8-448C-B5F3-4538BF7DB7F1}" presName="linNode" presStyleCnt="0"/>
      <dgm:spPr/>
      <dgm:t>
        <a:bodyPr/>
        <a:lstStyle/>
        <a:p>
          <a:endParaRPr lang="ru-RU"/>
        </a:p>
      </dgm:t>
    </dgm:pt>
    <dgm:pt modelId="{201A40D5-CA61-40F6-8F7C-F5F9441B759A}" type="pres">
      <dgm:prSet presAssocID="{DE753051-DBF8-448C-B5F3-4538BF7DB7F1}" presName="parentText" presStyleLbl="node1" presStyleIdx="2" presStyleCnt="3" custScaleX="277778" custScaleY="19732" custLinFactNeighborX="-3225" custLinFactNeighborY="112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7BA958-57DF-4A26-88D7-3AA7680A702F}" srcId="{842FDBBC-9646-47EC-8DBC-AB4F52413F31}" destId="{DE753051-DBF8-448C-B5F3-4538BF7DB7F1}" srcOrd="2" destOrd="0" parTransId="{E511A35E-8B72-4C38-8826-A028D8DEE8A4}" sibTransId="{63C97E44-20C7-463E-BF4A-1270671DDB00}"/>
    <dgm:cxn modelId="{1DA96727-8C2A-4F4A-8092-F174B6FA9D80}" srcId="{842FDBBC-9646-47EC-8DBC-AB4F52413F31}" destId="{3559D35A-06A1-4A0C-B03C-45B050B0CAAB}" srcOrd="1" destOrd="0" parTransId="{05AA901D-E7E1-422D-B7C4-ED1FA8646BF0}" sibTransId="{F40977DD-90AA-4BFD-93BC-0B209D401F5B}"/>
    <dgm:cxn modelId="{3B29071B-C369-4C15-BE3F-015BF90727B5}" type="presOf" srcId="{3559D35A-06A1-4A0C-B03C-45B050B0CAAB}" destId="{20B0A4DC-0D80-4E59-9E10-614A31AA819E}" srcOrd="0" destOrd="0" presId="urn:microsoft.com/office/officeart/2005/8/layout/vList5"/>
    <dgm:cxn modelId="{954A5312-16BE-4ED7-AC8A-895547125ECB}" type="presOf" srcId="{DE753051-DBF8-448C-B5F3-4538BF7DB7F1}" destId="{201A40D5-CA61-40F6-8F7C-F5F9441B759A}" srcOrd="0" destOrd="0" presId="urn:microsoft.com/office/officeart/2005/8/layout/vList5"/>
    <dgm:cxn modelId="{7B6B6A93-4661-4424-93B4-BB0FD5A47748}" type="presOf" srcId="{842FDBBC-9646-47EC-8DBC-AB4F52413F31}" destId="{CC00A4AE-8AD6-4424-8D19-A09D4AF63D06}" srcOrd="0" destOrd="0" presId="urn:microsoft.com/office/officeart/2005/8/layout/vList5"/>
    <dgm:cxn modelId="{FBBB574D-200F-447D-884E-34A51FC4C035}" srcId="{842FDBBC-9646-47EC-8DBC-AB4F52413F31}" destId="{30E8A9EA-B567-4A2C-A576-740609F98DCD}" srcOrd="0" destOrd="0" parTransId="{8322AFD3-BF78-4416-BD50-299E97D8F914}" sibTransId="{E1DC3DB7-DE9A-425F-8007-AC27108226F4}"/>
    <dgm:cxn modelId="{22E24700-7BE3-409A-9364-BC416B4197D5}" type="presOf" srcId="{30E8A9EA-B567-4A2C-A576-740609F98DCD}" destId="{F1B4B430-A933-4933-A48B-AEFFFB81ADBC}" srcOrd="0" destOrd="0" presId="urn:microsoft.com/office/officeart/2005/8/layout/vList5"/>
    <dgm:cxn modelId="{8B246E6B-2AE3-474E-A388-8878DF6D113A}" type="presParOf" srcId="{CC00A4AE-8AD6-4424-8D19-A09D4AF63D06}" destId="{D3752826-83C9-4686-BB16-6FB37B437F33}" srcOrd="0" destOrd="0" presId="urn:microsoft.com/office/officeart/2005/8/layout/vList5"/>
    <dgm:cxn modelId="{35CC1860-5A1D-4427-8C53-A84B1C1E1471}" type="presParOf" srcId="{D3752826-83C9-4686-BB16-6FB37B437F33}" destId="{F1B4B430-A933-4933-A48B-AEFFFB81ADBC}" srcOrd="0" destOrd="0" presId="urn:microsoft.com/office/officeart/2005/8/layout/vList5"/>
    <dgm:cxn modelId="{B9C7EAE9-7CE0-4035-91EB-89F420E2DF56}" type="presParOf" srcId="{CC00A4AE-8AD6-4424-8D19-A09D4AF63D06}" destId="{84B94A76-0155-45A6-9D4C-37ABDE8B63C8}" srcOrd="1" destOrd="0" presId="urn:microsoft.com/office/officeart/2005/8/layout/vList5"/>
    <dgm:cxn modelId="{9ED15FB6-B7FF-40A3-9067-53F42A147108}" type="presParOf" srcId="{CC00A4AE-8AD6-4424-8D19-A09D4AF63D06}" destId="{9D6F56E1-AD33-4F13-8E96-00A287D0D189}" srcOrd="2" destOrd="0" presId="urn:microsoft.com/office/officeart/2005/8/layout/vList5"/>
    <dgm:cxn modelId="{6F10AB67-7777-472C-9E0E-387C75D50C32}" type="presParOf" srcId="{9D6F56E1-AD33-4F13-8E96-00A287D0D189}" destId="{20B0A4DC-0D80-4E59-9E10-614A31AA819E}" srcOrd="0" destOrd="0" presId="urn:microsoft.com/office/officeart/2005/8/layout/vList5"/>
    <dgm:cxn modelId="{F3990CD9-C76B-4067-AB0E-A99B1BA05E99}" type="presParOf" srcId="{CC00A4AE-8AD6-4424-8D19-A09D4AF63D06}" destId="{DAC07071-A855-4696-AF91-B958E0021166}" srcOrd="3" destOrd="0" presId="urn:microsoft.com/office/officeart/2005/8/layout/vList5"/>
    <dgm:cxn modelId="{65B09355-D489-49F8-B5F3-FF787C092FFE}" type="presParOf" srcId="{CC00A4AE-8AD6-4424-8D19-A09D4AF63D06}" destId="{4C5792A5-446A-455C-8186-C5C6F7E543BC}" srcOrd="4" destOrd="0" presId="urn:microsoft.com/office/officeart/2005/8/layout/vList5"/>
    <dgm:cxn modelId="{02FC9B86-07EA-46B8-954B-DBCEC18526ED}" type="presParOf" srcId="{4C5792A5-446A-455C-8186-C5C6F7E543BC}" destId="{201A40D5-CA61-40F6-8F7C-F5F9441B759A}" srcOrd="0" destOrd="0" presId="urn:microsoft.com/office/officeart/2005/8/layout/vList5"/>
  </dgm:cxnLst>
  <dgm:bg>
    <a:noFill/>
  </dgm:bg>
  <dgm:whole>
    <a:ln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2FDBBC-9646-47EC-8DBC-AB4F52413F31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0E8A9EA-B567-4A2C-A576-740609F98DCD}">
      <dgm:prSet custT="1"/>
      <dgm:spPr>
        <a:noFill/>
      </dgm:spPr>
      <dgm:t>
        <a:bodyPr/>
        <a:lstStyle/>
        <a:p>
          <a:pPr rtl="0"/>
          <a:r>
            <a:rPr lang="ru-RU" sz="2000" dirty="0" smtClean="0">
              <a:solidFill>
                <a:srgbClr val="92D050"/>
              </a:solidFill>
            </a:rPr>
            <a:t>- Создан раздел на сайте по освещению мероприятий, направленных на противодействие коррупции «Противодействие коррупции» , а также подраздел «Обратная связь для сообщений о фактах нарушений»</a:t>
          </a:r>
          <a:endParaRPr lang="ru-RU" sz="2000" b="1" dirty="0">
            <a:solidFill>
              <a:schemeClr val="accent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322AFD3-BF78-4416-BD50-299E97D8F914}" type="parTrans" cxnId="{FBBB574D-200F-447D-884E-34A51FC4C035}">
      <dgm:prSet/>
      <dgm:spPr/>
      <dgm:t>
        <a:bodyPr/>
        <a:lstStyle/>
        <a:p>
          <a:endParaRPr lang="ru-RU" sz="1200"/>
        </a:p>
      </dgm:t>
    </dgm:pt>
    <dgm:pt modelId="{E1DC3DB7-DE9A-425F-8007-AC27108226F4}" type="sibTrans" cxnId="{FBBB574D-200F-447D-884E-34A51FC4C035}">
      <dgm:prSet/>
      <dgm:spPr/>
      <dgm:t>
        <a:bodyPr/>
        <a:lstStyle/>
        <a:p>
          <a:endParaRPr lang="ru-RU" sz="1200"/>
        </a:p>
      </dgm:t>
    </dgm:pt>
    <dgm:pt modelId="{3559D35A-06A1-4A0C-B03C-45B050B0CAAB}">
      <dgm:prSet custT="1"/>
      <dgm:spPr>
        <a:noFill/>
      </dgm:spPr>
      <dgm:t>
        <a:bodyPr/>
        <a:lstStyle/>
        <a:p>
          <a:pPr rtl="0"/>
          <a:r>
            <a:rPr lang="ru-RU" sz="2000" dirty="0" smtClean="0">
              <a:solidFill>
                <a:srgbClr val="92D050"/>
              </a:solidFill>
            </a:rPr>
            <a:t>- функционирует «телефон доверия»</a:t>
          </a:r>
          <a:endParaRPr lang="ru-RU" sz="2000" b="1" dirty="0">
            <a:solidFill>
              <a:schemeClr val="accent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5AA901D-E7E1-422D-B7C4-ED1FA8646BF0}" type="parTrans" cxnId="{1DA96727-8C2A-4F4A-8092-F174B6FA9D80}">
      <dgm:prSet/>
      <dgm:spPr/>
      <dgm:t>
        <a:bodyPr/>
        <a:lstStyle/>
        <a:p>
          <a:endParaRPr lang="ru-RU" sz="1200"/>
        </a:p>
      </dgm:t>
    </dgm:pt>
    <dgm:pt modelId="{F40977DD-90AA-4BFD-93BC-0B209D401F5B}" type="sibTrans" cxnId="{1DA96727-8C2A-4F4A-8092-F174B6FA9D80}">
      <dgm:prSet/>
      <dgm:spPr/>
      <dgm:t>
        <a:bodyPr/>
        <a:lstStyle/>
        <a:p>
          <a:endParaRPr lang="ru-RU" sz="1200"/>
        </a:p>
      </dgm:t>
    </dgm:pt>
    <dgm:pt modelId="{DE753051-DBF8-448C-B5F3-4538BF7DB7F1}">
      <dgm:prSet custT="1"/>
      <dgm:spPr>
        <a:noFill/>
      </dgm:spPr>
      <dgm:t>
        <a:bodyPr/>
        <a:lstStyle/>
        <a:p>
          <a:pPr rtl="0"/>
          <a:r>
            <a:rPr lang="ru-RU" sz="2000" dirty="0" smtClean="0">
              <a:solidFill>
                <a:srgbClr val="92D050"/>
              </a:solidFill>
            </a:rPr>
            <a:t>- установлен почтовый ящик для направления гражданами и юридическими лицами обращений по противодействию коррупции</a:t>
          </a:r>
          <a:endParaRPr lang="ru-RU" sz="2000" b="1" dirty="0">
            <a:solidFill>
              <a:schemeClr val="accent2">
                <a:lumMod val="60000"/>
                <a:lumOff val="4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3C97E44-20C7-463E-BF4A-1270671DDB00}" type="sibTrans" cxnId="{917BA958-57DF-4A26-88D7-3AA7680A702F}">
      <dgm:prSet/>
      <dgm:spPr/>
      <dgm:t>
        <a:bodyPr/>
        <a:lstStyle/>
        <a:p>
          <a:endParaRPr lang="ru-RU" sz="1200"/>
        </a:p>
      </dgm:t>
    </dgm:pt>
    <dgm:pt modelId="{E511A35E-8B72-4C38-8826-A028D8DEE8A4}" type="parTrans" cxnId="{917BA958-57DF-4A26-88D7-3AA7680A702F}">
      <dgm:prSet/>
      <dgm:spPr/>
      <dgm:t>
        <a:bodyPr/>
        <a:lstStyle/>
        <a:p>
          <a:endParaRPr lang="ru-RU" sz="1200"/>
        </a:p>
      </dgm:t>
    </dgm:pt>
    <dgm:pt modelId="{CC00A4AE-8AD6-4424-8D19-A09D4AF63D06}" type="pres">
      <dgm:prSet presAssocID="{842FDBBC-9646-47EC-8DBC-AB4F52413F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52826-83C9-4686-BB16-6FB37B437F33}" type="pres">
      <dgm:prSet presAssocID="{30E8A9EA-B567-4A2C-A576-740609F98DCD}" presName="linNode" presStyleCnt="0"/>
      <dgm:spPr/>
      <dgm:t>
        <a:bodyPr/>
        <a:lstStyle/>
        <a:p>
          <a:endParaRPr lang="ru-RU"/>
        </a:p>
      </dgm:t>
    </dgm:pt>
    <dgm:pt modelId="{F1B4B430-A933-4933-A48B-AEFFFB81ADBC}" type="pres">
      <dgm:prSet presAssocID="{30E8A9EA-B567-4A2C-A576-740609F98DCD}" presName="parentText" presStyleLbl="node1" presStyleIdx="0" presStyleCnt="3" custScaleX="277778" custScaleY="41568" custLinFactNeighborX="-136" custLinFactNeighborY="-1320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94A76-0155-45A6-9D4C-37ABDE8B63C8}" type="pres">
      <dgm:prSet presAssocID="{E1DC3DB7-DE9A-425F-8007-AC27108226F4}" presName="sp" presStyleCnt="0"/>
      <dgm:spPr/>
      <dgm:t>
        <a:bodyPr/>
        <a:lstStyle/>
        <a:p>
          <a:endParaRPr lang="ru-RU"/>
        </a:p>
      </dgm:t>
    </dgm:pt>
    <dgm:pt modelId="{9D6F56E1-AD33-4F13-8E96-00A287D0D189}" type="pres">
      <dgm:prSet presAssocID="{3559D35A-06A1-4A0C-B03C-45B050B0CAAB}" presName="linNode" presStyleCnt="0"/>
      <dgm:spPr/>
      <dgm:t>
        <a:bodyPr/>
        <a:lstStyle/>
        <a:p>
          <a:endParaRPr lang="ru-RU"/>
        </a:p>
      </dgm:t>
    </dgm:pt>
    <dgm:pt modelId="{20B0A4DC-0D80-4E59-9E10-614A31AA819E}" type="pres">
      <dgm:prSet presAssocID="{3559D35A-06A1-4A0C-B03C-45B050B0CAAB}" presName="parentText" presStyleLbl="node1" presStyleIdx="1" presStyleCnt="3" custScaleX="277778" custScaleY="17604" custLinFactNeighborX="-136" custLinFactNeighborY="-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07071-A855-4696-AF91-B958E0021166}" type="pres">
      <dgm:prSet presAssocID="{F40977DD-90AA-4BFD-93BC-0B209D401F5B}" presName="sp" presStyleCnt="0"/>
      <dgm:spPr/>
      <dgm:t>
        <a:bodyPr/>
        <a:lstStyle/>
        <a:p>
          <a:endParaRPr lang="ru-RU"/>
        </a:p>
      </dgm:t>
    </dgm:pt>
    <dgm:pt modelId="{4C5792A5-446A-455C-8186-C5C6F7E543BC}" type="pres">
      <dgm:prSet presAssocID="{DE753051-DBF8-448C-B5F3-4538BF7DB7F1}" presName="linNode" presStyleCnt="0"/>
      <dgm:spPr/>
      <dgm:t>
        <a:bodyPr/>
        <a:lstStyle/>
        <a:p>
          <a:endParaRPr lang="ru-RU"/>
        </a:p>
      </dgm:t>
    </dgm:pt>
    <dgm:pt modelId="{201A40D5-CA61-40F6-8F7C-F5F9441B759A}" type="pres">
      <dgm:prSet presAssocID="{DE753051-DBF8-448C-B5F3-4538BF7DB7F1}" presName="parentText" presStyleLbl="node1" presStyleIdx="2" presStyleCnt="3" custScaleX="277778" custScaleY="26954" custLinFactNeighborX="-3225" custLinFactNeighborY="112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7BA958-57DF-4A26-88D7-3AA7680A702F}" srcId="{842FDBBC-9646-47EC-8DBC-AB4F52413F31}" destId="{DE753051-DBF8-448C-B5F3-4538BF7DB7F1}" srcOrd="2" destOrd="0" parTransId="{E511A35E-8B72-4C38-8826-A028D8DEE8A4}" sibTransId="{63C97E44-20C7-463E-BF4A-1270671DDB00}"/>
    <dgm:cxn modelId="{1DA96727-8C2A-4F4A-8092-F174B6FA9D80}" srcId="{842FDBBC-9646-47EC-8DBC-AB4F52413F31}" destId="{3559D35A-06A1-4A0C-B03C-45B050B0CAAB}" srcOrd="1" destOrd="0" parTransId="{05AA901D-E7E1-422D-B7C4-ED1FA8646BF0}" sibTransId="{F40977DD-90AA-4BFD-93BC-0B209D401F5B}"/>
    <dgm:cxn modelId="{FBBB574D-200F-447D-884E-34A51FC4C035}" srcId="{842FDBBC-9646-47EC-8DBC-AB4F52413F31}" destId="{30E8A9EA-B567-4A2C-A576-740609F98DCD}" srcOrd="0" destOrd="0" parTransId="{8322AFD3-BF78-4416-BD50-299E97D8F914}" sibTransId="{E1DC3DB7-DE9A-425F-8007-AC27108226F4}"/>
    <dgm:cxn modelId="{9A85F610-BCC5-4342-A377-CEA597C43D3F}" type="presOf" srcId="{DE753051-DBF8-448C-B5F3-4538BF7DB7F1}" destId="{201A40D5-CA61-40F6-8F7C-F5F9441B759A}" srcOrd="0" destOrd="0" presId="urn:microsoft.com/office/officeart/2005/8/layout/vList5"/>
    <dgm:cxn modelId="{33DB91D8-F8C5-4D46-BD5D-6C3F4F710F74}" type="presOf" srcId="{3559D35A-06A1-4A0C-B03C-45B050B0CAAB}" destId="{20B0A4DC-0D80-4E59-9E10-614A31AA819E}" srcOrd="0" destOrd="0" presId="urn:microsoft.com/office/officeart/2005/8/layout/vList5"/>
    <dgm:cxn modelId="{49E7EFC8-05F2-4624-81E3-746E7435B83F}" type="presOf" srcId="{30E8A9EA-B567-4A2C-A576-740609F98DCD}" destId="{F1B4B430-A933-4933-A48B-AEFFFB81ADBC}" srcOrd="0" destOrd="0" presId="urn:microsoft.com/office/officeart/2005/8/layout/vList5"/>
    <dgm:cxn modelId="{EAD6CF7F-99AD-47CB-ACE7-9D9C4E6E3932}" type="presOf" srcId="{842FDBBC-9646-47EC-8DBC-AB4F52413F31}" destId="{CC00A4AE-8AD6-4424-8D19-A09D4AF63D06}" srcOrd="0" destOrd="0" presId="urn:microsoft.com/office/officeart/2005/8/layout/vList5"/>
    <dgm:cxn modelId="{0CE00E36-EA74-41B1-B75F-CDCBAB8D614F}" type="presParOf" srcId="{CC00A4AE-8AD6-4424-8D19-A09D4AF63D06}" destId="{D3752826-83C9-4686-BB16-6FB37B437F33}" srcOrd="0" destOrd="0" presId="urn:microsoft.com/office/officeart/2005/8/layout/vList5"/>
    <dgm:cxn modelId="{D41B872A-E351-40A7-BFE0-BD1BB3CDCBFD}" type="presParOf" srcId="{D3752826-83C9-4686-BB16-6FB37B437F33}" destId="{F1B4B430-A933-4933-A48B-AEFFFB81ADBC}" srcOrd="0" destOrd="0" presId="urn:microsoft.com/office/officeart/2005/8/layout/vList5"/>
    <dgm:cxn modelId="{4D0ED312-D302-4DB4-A503-E754D7F6E8F1}" type="presParOf" srcId="{CC00A4AE-8AD6-4424-8D19-A09D4AF63D06}" destId="{84B94A76-0155-45A6-9D4C-37ABDE8B63C8}" srcOrd="1" destOrd="0" presId="urn:microsoft.com/office/officeart/2005/8/layout/vList5"/>
    <dgm:cxn modelId="{80C62600-06D6-455D-964C-CA589FF62AB7}" type="presParOf" srcId="{CC00A4AE-8AD6-4424-8D19-A09D4AF63D06}" destId="{9D6F56E1-AD33-4F13-8E96-00A287D0D189}" srcOrd="2" destOrd="0" presId="urn:microsoft.com/office/officeart/2005/8/layout/vList5"/>
    <dgm:cxn modelId="{4E5B3044-8BF4-4AAF-BB49-332604405A48}" type="presParOf" srcId="{9D6F56E1-AD33-4F13-8E96-00A287D0D189}" destId="{20B0A4DC-0D80-4E59-9E10-614A31AA819E}" srcOrd="0" destOrd="0" presId="urn:microsoft.com/office/officeart/2005/8/layout/vList5"/>
    <dgm:cxn modelId="{54F0C52A-7363-44FC-9EB5-9AF96DAF35AB}" type="presParOf" srcId="{CC00A4AE-8AD6-4424-8D19-A09D4AF63D06}" destId="{DAC07071-A855-4696-AF91-B958E0021166}" srcOrd="3" destOrd="0" presId="urn:microsoft.com/office/officeart/2005/8/layout/vList5"/>
    <dgm:cxn modelId="{FC76F77E-85F0-4B44-A497-9465993EB498}" type="presParOf" srcId="{CC00A4AE-8AD6-4424-8D19-A09D4AF63D06}" destId="{4C5792A5-446A-455C-8186-C5C6F7E543BC}" srcOrd="4" destOrd="0" presId="urn:microsoft.com/office/officeart/2005/8/layout/vList5"/>
    <dgm:cxn modelId="{7F144B1C-4D9D-4F63-93C7-979FFF61B328}" type="presParOf" srcId="{4C5792A5-446A-455C-8186-C5C6F7E543BC}" destId="{201A40D5-CA61-40F6-8F7C-F5F9441B759A}" srcOrd="0" destOrd="0" presId="urn:microsoft.com/office/officeart/2005/8/layout/vList5"/>
  </dgm:cxnLst>
  <dgm:bg>
    <a:noFill/>
  </dgm:bg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7B767B43-0C71-4171-B371-5E90495EB663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96CF44-6C93-4BBC-85BC-62713B938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DC14-A8AD-4D0B-B3FA-EA3724761071}" type="datetimeFigureOut">
              <a:rPr lang="en-US"/>
              <a:pPr>
                <a:defRPr/>
              </a:pPr>
              <a:t>6/8/2015</a:t>
            </a:fld>
            <a:endParaRPr lang="en-US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0CF35-A0B9-4F5D-BA5A-D4A8CF8570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E0598-FA9D-4CCB-802C-844D7C26E969}" type="datetimeFigureOut">
              <a:rPr lang="en-US"/>
              <a:pPr>
                <a:defRPr/>
              </a:pPr>
              <a:t>6/8/2015</a:t>
            </a:fld>
            <a:endParaRPr lang="en-US" dirty="0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1D4D8-1E85-4480-B57D-B3911E023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0A30A0-CA21-4184-9803-49BCA2EF8B04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511EEC-0D74-4E80-B850-87D704D7EF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9A17D8C-6FB3-4CB1-B097-FFA3CCF94183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27E98A4-3F5B-4AA1-A4CD-368D70543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50CD03-5ED3-447B-8437-F4718DC8F3E7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7921F4-3818-4B8F-97AB-E60FC0EF1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01998B-801A-4F30-8A17-7A3629FAE262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6653DC-4ED9-48EA-B5DF-DD14BFB30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6D9824-A1A2-4340-9EE9-CF6B8CB6CF7F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A48B6E-E831-46EC-A00D-43D41FDD6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DEBF5-BA9C-42CF-967F-E03EEF0AA5C5}" type="datetimeFigureOut">
              <a:rPr lang="en-US"/>
              <a:pPr>
                <a:defRPr/>
              </a:pPr>
              <a:t>6/8/2015</a:t>
            </a:fld>
            <a:endParaRPr lang="en-US" dirty="0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9F46-DDBC-494D-8ED1-D91D7FD70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9488E0A-0EB7-401A-98DC-379C6E44E433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E5F6424-2F1B-4C8D-BDA6-A4ABCAE4A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26C6E6F-20D2-4CC2-ACA5-94BD8E184813}" type="datetimeFigureOut">
              <a:rPr lang="en-US"/>
              <a:pPr>
                <a:defRPr/>
              </a:pPr>
              <a:t>6/8/2015</a:t>
            </a:fld>
            <a:endParaRPr lang="en-US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E19D888-147A-4653-B3FB-2C2FAE3BA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chemeClr val="tx2">
                <a:lumMod val="25000"/>
              </a:schemeClr>
            </a:gs>
            <a:gs pos="20000">
              <a:schemeClr val="bg2">
                <a:tint val="80000"/>
                <a:satMod val="355000"/>
              </a:schemeClr>
            </a:gs>
            <a:gs pos="100000">
              <a:schemeClr val="bg2">
                <a:tint val="95000"/>
                <a:shade val="55000"/>
                <a:satMod val="35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fld id="{B9AF6D6E-3995-4457-BC04-E75AB396C43B}" type="datetimeFigureOut">
              <a:rPr lang="en-US"/>
              <a:pPr>
                <a:defRPr/>
              </a:pPr>
              <a:t>6/8/2015</a:t>
            </a:fld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26FFA72-2B0A-45D7-9EDE-B9B9A5A82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9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908" r:id="rId1"/>
    <p:sldLayoutId id="2147484909" r:id="rId2"/>
    <p:sldLayoutId id="2147484910" r:id="rId3"/>
    <p:sldLayoutId id="2147484911" r:id="rId4"/>
    <p:sldLayoutId id="2147484912" r:id="rId5"/>
    <p:sldLayoutId id="2147484913" r:id="rId6"/>
    <p:sldLayoutId id="2147484914" r:id="rId7"/>
    <p:sldLayoutId id="2147484915" r:id="rId8"/>
    <p:sldLayoutId id="2147484916" r:id="rId9"/>
    <p:sldLayoutId id="2147484917" r:id="rId10"/>
    <p:sldLayoutId id="2147484918" r:id="rId11"/>
  </p:sldLayoutIdLst>
  <p:transition spd="med">
    <p:fade/>
  </p:transition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AFCCDA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Rockwell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Rockwell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Rockwell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Rockwell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AFCCDA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УПРАВЛЕНИЕ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РОССЕЛЬХОЗНАДЗОРА</a:t>
            </a:r>
            <a:b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РЕСПУБЛИКЕ</a:t>
            </a:r>
            <a:r>
              <a:rPr lang="en-US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БАШКОРТОСТАН</a:t>
            </a:r>
            <a:br>
              <a:rPr lang="ru-RU" sz="2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450071, Республика Башкортостан, г. Уфа, Лесной проезд, 1</a:t>
            </a:r>
            <a:endParaRPr lang="ru-RU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4" descr="C:\Documents and Settings\r04.RSN-RB\Рабочий стол\Новая папка\DSC_045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628775"/>
            <a:ext cx="6784975" cy="4525963"/>
          </a:xfr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50" y="1928813"/>
            <a:ext cx="8501063" cy="15696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Результаты реализации </a:t>
            </a:r>
            <a:r>
              <a:rPr lang="ru-RU" sz="3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Антикоррупционной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программы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за 2011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-2014 г.г.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428625" y="928688"/>
            <a:ext cx="821531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indent="449263" algn="ctr" eaLnBrk="0" hangingPunct="0">
              <a:defRPr/>
            </a:pPr>
            <a:r>
              <a:rPr lang="ru-RU" sz="2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С 2011 года </a:t>
            </a:r>
            <a:r>
              <a:rPr lang="ru-RU" sz="2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утверждены</a:t>
            </a:r>
            <a:r>
              <a:rPr lang="ru-RU" sz="2400" b="1" dirty="0" smtClean="0">
                <a:solidFill>
                  <a:srgbClr val="C00000"/>
                </a:solidFill>
                <a:ea typeface="Calibri" pitchFamily="34" charset="0"/>
                <a:cs typeface="Arial" pitchFamily="34" charset="0"/>
              </a:rPr>
              <a:t>:</a:t>
            </a:r>
          </a:p>
          <a:p>
            <a:pPr indent="449263" algn="just" eaLnBrk="0" hangingPunct="0">
              <a:defRPr/>
            </a:pPr>
            <a:endParaRPr lang="ru-RU" sz="2400" b="1" dirty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indent="449263" algn="just" eaLnBrk="0" hangingPunct="0">
              <a:defRPr/>
            </a:pP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– </a:t>
            </a:r>
            <a:r>
              <a:rPr lang="ru-RU" sz="2400" dirty="0" err="1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Антикоррупционная</a:t>
            </a: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 программа на 2011 год</a:t>
            </a: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;</a:t>
            </a:r>
          </a:p>
          <a:p>
            <a:pPr indent="449263" algn="just" eaLnBrk="0" hangingPunct="0">
              <a:defRPr/>
            </a:pPr>
            <a:endParaRPr lang="ru-RU" sz="24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indent="449263" algn="just" eaLnBrk="0" hangingPunct="0">
              <a:defRPr/>
            </a:pP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Антикоррупционная</a:t>
            </a:r>
            <a:r>
              <a:rPr lang="ru-RU" sz="2400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 программа на </a:t>
            </a: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2012-2013 годы</a:t>
            </a: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;</a:t>
            </a:r>
          </a:p>
          <a:p>
            <a:pPr indent="449263" algn="just" eaLnBrk="0" hangingPunct="0">
              <a:defRPr/>
            </a:pPr>
            <a:endParaRPr lang="ru-RU" sz="24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indent="449263" algn="just" eaLnBrk="0" hangingPunct="0">
              <a:defRPr/>
            </a:pP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–  </a:t>
            </a:r>
            <a:r>
              <a:rPr lang="ru-RU" sz="2400" dirty="0" err="1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Антикоррупционная</a:t>
            </a:r>
            <a:r>
              <a:rPr lang="ru-RU" sz="2400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 программа на </a:t>
            </a: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2014 год</a:t>
            </a: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;</a:t>
            </a:r>
          </a:p>
          <a:p>
            <a:pPr indent="449263" algn="just" eaLnBrk="0" hangingPunct="0">
              <a:defRPr/>
            </a:pPr>
            <a:endParaRPr lang="ru-RU" sz="2400" dirty="0" smtClean="0">
              <a:solidFill>
                <a:schemeClr val="tx1"/>
              </a:solidFill>
              <a:ea typeface="Calibri" pitchFamily="34" charset="0"/>
              <a:cs typeface="Arial" pitchFamily="34" charset="0"/>
            </a:endParaRPr>
          </a:p>
          <a:p>
            <a:pPr indent="449263" algn="just" eaLnBrk="0" hangingPunct="0">
              <a:defRPr/>
            </a:pP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– </a:t>
            </a:r>
            <a:r>
              <a:rPr lang="ru-RU" sz="2400" dirty="0" err="1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Антикоррупционная</a:t>
            </a:r>
            <a:r>
              <a:rPr lang="ru-RU" sz="2400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 программа на </a:t>
            </a: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2015 </a:t>
            </a:r>
            <a:r>
              <a:rPr lang="ru-RU" sz="2400" dirty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год</a:t>
            </a:r>
            <a:r>
              <a:rPr lang="ru-RU" sz="2400" dirty="0" smtClean="0">
                <a:solidFill>
                  <a:schemeClr val="tx1"/>
                </a:solidFill>
                <a:ea typeface="Calibri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ru-RU" sz="2400" dirty="0">
              <a:solidFill>
                <a:schemeClr val="tx1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14282" y="928670"/>
            <a:ext cx="8929718" cy="78581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indent="-53975" algn="ctr" defTabSz="914400">
              <a:buClrTx/>
              <a:buSzTx/>
              <a:buFontTx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В рамках координации мероприятий по противодействию коррупции: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857364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" indent="-53975" algn="just" defTabSz="914400"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работа </a:t>
            </a:r>
            <a: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 профилактике коррупционных нарушений в 2009г. была возложена на подразделение кадровой 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службы;</a:t>
            </a:r>
          </a:p>
          <a:p>
            <a:pPr marL="53975" indent="-53975" algn="just" defTabSz="914400">
              <a:buClrTx/>
              <a:buSzTx/>
              <a:buFontTx/>
              <a:buChar char="-"/>
              <a:defRPr/>
            </a:pPr>
            <a:endParaRPr lang="ru-RU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" indent="-53975" algn="just" defTabSz="914400"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комиссией проводится </a:t>
            </a:r>
            <a:r>
              <a:rPr lang="ru-RU" dirty="0" err="1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антикоррупционная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экспертиза нормативных правовых актов и проектов нормативно-правовых актов с 2009 г.;</a:t>
            </a:r>
          </a:p>
          <a:p>
            <a:pPr marL="53975" indent="-53975" algn="just" defTabSz="914400">
              <a:buClrTx/>
              <a:buSzTx/>
              <a:buFontTx/>
              <a:buChar char="-"/>
              <a:defRPr/>
            </a:pPr>
            <a:endParaRPr lang="ru-RU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" indent="-53975" algn="just" defTabSz="914400">
              <a:buClrTx/>
              <a:buSzTx/>
              <a:buFontTx/>
              <a:buChar char="-"/>
              <a:defRPr/>
            </a:pPr>
            <a:r>
              <a:rPr lang="ru-RU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2011 г. действует комиссия по противодействию коррупции;</a:t>
            </a:r>
          </a:p>
          <a:p>
            <a:pPr marL="53975" indent="-53975" algn="just" defTabSz="914400">
              <a:buClrTx/>
              <a:buSzTx/>
              <a:buFontTx/>
              <a:buChar char="-"/>
              <a:defRPr/>
            </a:pPr>
            <a:endParaRPr lang="ru-RU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" indent="-53975" algn="just" defTabSz="914400"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2011г. образована комиссия по соблюдению требований к служебному поведению федеральных государственных гражданских служащих Управления и урегулированию конфликта интересов;</a:t>
            </a:r>
          </a:p>
          <a:p>
            <a:pPr marL="53975" indent="-53975" algn="just" defTabSz="914400">
              <a:buClrTx/>
              <a:buSzTx/>
              <a:buFontTx/>
              <a:buChar char="-"/>
              <a:defRPr/>
            </a:pPr>
            <a:endParaRPr lang="ru-RU" dirty="0" smtClean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3975" indent="-53975" algn="just" defTabSz="914400">
              <a:buClrTx/>
              <a:buSzTx/>
              <a:buFontTx/>
              <a:buChar char="-"/>
              <a:defRPr/>
            </a:pPr>
            <a:r>
              <a:rPr lang="ru-RU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сформирована комиссия по проведению конкурса на замещение вакантной должности государственной гражданской службы РФ и формированию кадрового резерва на замещение должностей государственной гражданской службы.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214282" y="142852"/>
            <a:ext cx="852776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anchor="ctr">
            <a:spAutoFit/>
          </a:bodyPr>
          <a:lstStyle/>
          <a:p>
            <a:pPr indent="342900" algn="ctr" eaLnBrk="0" hangingPunct="0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Показатели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антикоррупционной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экспертизы</a:t>
            </a:r>
          </a:p>
          <a:p>
            <a:pPr indent="342900" algn="ctr" eaLnBrk="0" hangingPunct="0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нормативно-правовых актов и проектов 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indent="342900" algn="ctr" eaLnBrk="0" hangingPunct="0"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нормативно-правовых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актов Управления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indent="342900" algn="ctr" eaLnBrk="0" hangingPunct="0">
              <a:defRPr/>
            </a:pPr>
            <a:r>
              <a:rPr lang="ru-RU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Россельхознадзора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по Республике Башкортостан.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928803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1. Документы </a:t>
            </a:r>
            <a:r>
              <a:rPr lang="ru-RU" dirty="0" smtClean="0">
                <a:solidFill>
                  <a:srgbClr val="FFFF00"/>
                </a:solidFill>
              </a:rPr>
              <a:t>по контрольно-надзорным </a:t>
            </a:r>
            <a:r>
              <a:rPr lang="ru-RU" dirty="0" smtClean="0">
                <a:solidFill>
                  <a:srgbClr val="FFFF00"/>
                </a:solidFill>
              </a:rPr>
              <a:t>мероприятиям (приказы)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2786058"/>
          <a:ext cx="619127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28572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2. Документы, связанные с закупками для государственных нужд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(показатели за 2014 г.)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Tm="3072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78579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3. Документы</a:t>
            </a:r>
            <a:r>
              <a:rPr lang="ru-RU" dirty="0" smtClean="0">
                <a:solidFill>
                  <a:srgbClr val="FFFF00"/>
                </a:solidFill>
              </a:rPr>
              <a:t>, связанные с </a:t>
            </a:r>
            <a:r>
              <a:rPr lang="ru-RU" dirty="0" smtClean="0">
                <a:solidFill>
                  <a:srgbClr val="FFFF00"/>
                </a:solidFill>
              </a:rPr>
              <a:t>предоставлением и переоформлением лицензий на осуществление фармацевтической деятельности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2285994"/>
          <a:ext cx="8215370" cy="2090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173"/>
                <a:gridCol w="2960493"/>
                <a:gridCol w="2837967"/>
                <a:gridCol w="1380737"/>
              </a:tblGrid>
              <a:tr h="4075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Год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Предоставление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Переоформление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Итого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075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2011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34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54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075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2012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16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16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075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2013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14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27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41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46022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2014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12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32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44</a:t>
                      </a:r>
                      <a:endParaRPr lang="ru-RU" dirty="0">
                        <a:solidFill>
                          <a:schemeClr val="tx1"/>
                        </a:solidFill>
                        <a:latin typeface="Verdana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3"/>
          <p:cNvSpPr>
            <a:spLocks noGrp="1"/>
          </p:cNvSpPr>
          <p:nvPr>
            <p:ph type="title" idx="4294967295"/>
          </p:nvPr>
        </p:nvSpPr>
        <p:spPr>
          <a:xfrm>
            <a:off x="0" y="357166"/>
            <a:ext cx="9144000" cy="1214446"/>
          </a:xfrm>
        </p:spPr>
        <p:txBody>
          <a:bodyPr>
            <a:noAutofit/>
          </a:bodyPr>
          <a:lstStyle/>
          <a:p>
            <a:pPr indent="0"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Arial" pitchFamily="34" charset="0"/>
              </a:rPr>
              <a:t>Результаты заседаний комиссий по соблюдению требований к служебному поведению и урегулированию конфликта интересов</a:t>
            </a: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Arial" pitchFamily="34" charset="0"/>
              </a:rPr>
              <a:t>за </a:t>
            </a:r>
            <a:r>
              <a:rPr lang="ru-RU" sz="1800" b="1" dirty="0" smtClean="0">
                <a:solidFill>
                  <a:schemeClr val="tx1"/>
                </a:solidFill>
                <a:latin typeface="Verdana" pitchFamily="34" charset="0"/>
                <a:cs typeface="Arial" pitchFamily="34" charset="0"/>
              </a:rPr>
              <a:t>2014 год</a:t>
            </a: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1643042" y="1785926"/>
          <a:ext cx="6429420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57158" y="357166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cs typeface="Arial" pitchFamily="34" charset="0"/>
              </a:rPr>
              <a:t>Для решения задач по формированию </a:t>
            </a:r>
            <a:r>
              <a:rPr lang="ru-RU" b="1" dirty="0" err="1" smtClean="0">
                <a:solidFill>
                  <a:schemeClr val="tx1"/>
                </a:solidFill>
                <a:cs typeface="Arial" pitchFamily="34" charset="0"/>
              </a:rPr>
              <a:t>антикоррупционного</a:t>
            </a:r>
            <a:r>
              <a:rPr lang="ru-RU" b="1" dirty="0" smtClean="0">
                <a:solidFill>
                  <a:schemeClr val="tx1"/>
                </a:solidFill>
                <a:cs typeface="Arial" pitchFamily="34" charset="0"/>
              </a:rPr>
              <a:t> общественного сознания и содействия реализации прав граждан и организаций на доступ к информации о коррупции и их освещение в СМИ сделано следующее: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185736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dirty="0" smtClean="0">
              <a:solidFill>
                <a:srgbClr val="92D050"/>
              </a:solidFill>
            </a:endParaRPr>
          </a:p>
          <a:p>
            <a:endParaRPr lang="ru-RU" dirty="0" smtClean="0">
              <a:solidFill>
                <a:srgbClr val="92D050"/>
              </a:solidFill>
            </a:endParaRPr>
          </a:p>
        </p:txBody>
      </p:sp>
      <p:graphicFrame>
        <p:nvGraphicFramePr>
          <p:cNvPr id="8" name="Содержимое 5"/>
          <p:cNvGraphicFramePr>
            <a:graphicFrameLocks/>
          </p:cNvGraphicFramePr>
          <p:nvPr/>
        </p:nvGraphicFramePr>
        <p:xfrm>
          <a:off x="1285852" y="2071678"/>
          <a:ext cx="678661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2044</TotalTime>
  <Words>349</Words>
  <Application>Microsoft Office PowerPoint</Application>
  <PresentationFormat>Экран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УПРАВЛЕНИЕ РОССЕЛЬХОЗНАДЗОРА ПО РЕСПУБЛИКЕ БАШКОРТОСТАН 450071, Республика Башкортостан, г. Уфа, Лесной проезд, 1</vt:lpstr>
      <vt:lpstr>Слайд 2</vt:lpstr>
      <vt:lpstr>Слайд 3</vt:lpstr>
      <vt:lpstr>Слайд 4</vt:lpstr>
      <vt:lpstr>Слайд 5</vt:lpstr>
      <vt:lpstr>Слайд 6</vt:lpstr>
      <vt:lpstr>Слайд 7</vt:lpstr>
      <vt:lpstr>Результаты заседаний комиссий по соблюдению требований к служебному поведению и урегулированию конфликта интересов за 2014 год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k06</cp:lastModifiedBy>
  <cp:revision>337</cp:revision>
  <cp:lastPrinted>1601-01-01T00:00:00Z</cp:lastPrinted>
  <dcterms:created xsi:type="dcterms:W3CDTF">1601-01-01T00:00:00Z</dcterms:created>
  <dcterms:modified xsi:type="dcterms:W3CDTF">2015-06-08T07:20:10Z</dcterms:modified>
</cp:coreProperties>
</file>